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9"/>
  </p:notesMasterIdLst>
  <p:sldIdLst>
    <p:sldId id="558" r:id="rId2"/>
    <p:sldId id="550" r:id="rId3"/>
    <p:sldId id="413" r:id="rId4"/>
    <p:sldId id="559" r:id="rId5"/>
    <p:sldId id="560" r:id="rId6"/>
    <p:sldId id="561" r:id="rId7"/>
    <p:sldId id="562" r:id="rId8"/>
    <p:sldId id="563" r:id="rId9"/>
    <p:sldId id="564" r:id="rId10"/>
    <p:sldId id="565" r:id="rId11"/>
    <p:sldId id="566" r:id="rId12"/>
    <p:sldId id="567" r:id="rId13"/>
    <p:sldId id="568" r:id="rId14"/>
    <p:sldId id="569" r:id="rId15"/>
    <p:sldId id="570" r:id="rId16"/>
    <p:sldId id="571" r:id="rId17"/>
    <p:sldId id="53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600"/>
    <a:srgbClr val="FF9933"/>
    <a:srgbClr val="008000"/>
    <a:srgbClr val="336600"/>
    <a:srgbClr val="FF3300"/>
    <a:srgbClr val="009900"/>
    <a:srgbClr val="FF9900"/>
    <a:srgbClr val="00CC00"/>
    <a:srgbClr val="E4F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2895" autoAdjust="0"/>
  </p:normalViewPr>
  <p:slideViewPr>
    <p:cSldViewPr>
      <p:cViewPr>
        <p:scale>
          <a:sx n="60" d="100"/>
          <a:sy n="60" d="100"/>
        </p:scale>
        <p:origin x="-100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702F5-D199-4F78-84E0-3587CEDF6715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11878-0B6C-48AB-B8C9-43BAB4FB13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22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C9609C-B6ED-496E-B0C4-A9C6539B1E4C}" type="datetimeFigureOut">
              <a:rPr lang="en-GB" smtClean="0"/>
              <a:pPr>
                <a:defRPr/>
              </a:pPr>
              <a:t>25/09/2014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78461-0894-4644-8823-8CEEA5385D8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95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278703-1F34-436D-BB70-1D5E9E4C945C}" type="datetimeFigureOut">
              <a:rPr lang="en-GB" smtClean="0"/>
              <a:pPr>
                <a:defRPr/>
              </a:pPr>
              <a:t>25/09/2014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4842E-C981-4D2C-8EC7-D50DADF958D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61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8CA115-DFB3-4611-BC5A-C04272C31F23}" type="datetimeFigureOut">
              <a:rPr lang="en-GB" smtClean="0"/>
              <a:pPr>
                <a:defRPr/>
              </a:pPr>
              <a:t>25/09/2014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E10E7-1C5A-4564-A4DF-07885AC3970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374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371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228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3CA2E4-CF06-49D5-BB2A-B7E34A2D1411}" type="datetimeFigureOut">
              <a:rPr lang="en-GB" smtClean="0"/>
              <a:pPr>
                <a:defRPr/>
              </a:pPr>
              <a:t>25/09/2014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D3C12-8EA1-4BE8-B284-A5B9EE65FB3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48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CABE09-F22D-4BE6-A68E-61E8DEBA6111}" type="datetimeFigureOut">
              <a:rPr lang="en-GB" smtClean="0"/>
              <a:pPr>
                <a:defRPr/>
              </a:pPr>
              <a:t>25/09/2014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D5A8F-0DF8-4168-BA33-DB067D762BE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015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714FBA-C84E-481C-A616-EFE879406C98}" type="datetimeFigureOut">
              <a:rPr lang="en-GB" smtClean="0"/>
              <a:pPr>
                <a:defRPr/>
              </a:pPr>
              <a:t>25/09/2014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5A86A-5D84-4884-A166-F69287886F0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727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6DC36D-20A4-4596-BB08-537282E8D476}" type="datetimeFigureOut">
              <a:rPr lang="en-GB" smtClean="0"/>
              <a:pPr>
                <a:defRPr/>
              </a:pPr>
              <a:t>25/09/2014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6FB80-098F-4430-9EF5-E08031D2CCC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248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43BA5C-288E-4DBA-99FF-E47B7CCA4A42}" type="datetimeFigureOut">
              <a:rPr lang="en-GB" smtClean="0"/>
              <a:pPr>
                <a:defRPr/>
              </a:pPr>
              <a:t>25/09/2014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21A001-DCD3-4AB5-A667-8BAFDC1D67A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936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8E336A-1614-4113-AA22-3EB0D33D24D2}" type="datetimeFigureOut">
              <a:rPr lang="en-GB" smtClean="0"/>
              <a:pPr>
                <a:defRPr/>
              </a:pPr>
              <a:t>25/09/2014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52DF0-4841-41CC-9FA1-AB6F98202BB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88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876CC3-C5B0-4B26-9E55-75158530F367}" type="datetimeFigureOut">
              <a:rPr lang="en-GB" smtClean="0"/>
              <a:pPr>
                <a:defRPr/>
              </a:pPr>
              <a:t>25/09/2014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0CE43-C6A3-4899-9A0A-659F57315D1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08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43FFD4-60E4-450E-886D-353670F696DF}" type="datetimeFigureOut">
              <a:rPr lang="en-GB" smtClean="0"/>
              <a:pPr>
                <a:defRPr/>
              </a:pPr>
              <a:t>25/09/2014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4D473-1952-4232-AEDA-2505F64BE6C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02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CC9609C-B6ED-496E-B0C4-A9C6539B1E4C}" type="datetimeFigureOut">
              <a:rPr lang="en-GB" smtClean="0"/>
              <a:pPr>
                <a:defRPr/>
              </a:pPr>
              <a:t>25/09/2014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878461-0894-4644-8823-8CEEA5385D8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09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35" r:id="rId14"/>
    <p:sldLayoutId id="2147483737" r:id="rId15"/>
    <p:sldLayoutId id="2147483738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2.jpe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10" Type="http://schemas.microsoft.com/office/2007/relationships/hdphoto" Target="../media/hdphoto2.wdp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0.jpe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6612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610" y="1484784"/>
            <a:ext cx="890280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Latn-B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KONSULTACIJE </a:t>
            </a:r>
            <a:r>
              <a:rPr lang="bs-Latn-BA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ZA </a:t>
            </a:r>
            <a:r>
              <a:rPr lang="bs-Latn-B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ENERGETSKU </a:t>
            </a:r>
            <a:r>
              <a:rPr lang="bs-Latn-BA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bs-Latn-BA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Latn-B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EFIKASNOST  U  BOSNI </a:t>
            </a:r>
            <a:r>
              <a:rPr lang="bs-Latn-BA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 </a:t>
            </a:r>
            <a:r>
              <a:rPr lang="bs-Latn-B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HERCEGOVIN</a:t>
            </a:r>
            <a:r>
              <a:rPr lang="sr-Latn-R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</a:t>
            </a: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R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R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endParaRPr lang="sr-Latn-RS" sz="3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ENMASOFT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RS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Informacioni sistem za energetski menadžment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R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R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R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R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BILATERAL</a:t>
            </a:r>
            <a:r>
              <a:rPr lang="bs-Latn-BA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NI</a:t>
            </a:r>
            <a:r>
              <a:rPr lang="en-US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PROJE</a:t>
            </a:r>
            <a:r>
              <a:rPr lang="bs-Latn-BA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KAT                                                              BANJA LUKA 25.</a:t>
            </a:r>
            <a:r>
              <a:rPr lang="en-US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</a:t>
            </a:r>
            <a:r>
              <a:rPr lang="sr-Latn-RS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9</a:t>
            </a:r>
            <a:r>
              <a:rPr lang="bs-Latn-BA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.201</a:t>
            </a:r>
            <a:r>
              <a:rPr lang="en-US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4. </a:t>
            </a:r>
            <a:endParaRPr lang="bs-Latn-BA" sz="20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3" descr="C:\Users\User\AppData\Local\Temp\Rar$DI00.363\ELdZ_BosnHerz_rgb_en.jpg"/>
          <p:cNvPicPr>
            <a:picLocks noChangeAspect="1" noChangeArrowheads="1"/>
          </p:cNvPicPr>
          <p:nvPr/>
        </p:nvPicPr>
        <p:blipFill rotWithShape="1">
          <a:blip r:embed="rId3" cstate="print"/>
          <a:srcRect t="16051" b="24901"/>
          <a:stretch/>
        </p:blipFill>
        <p:spPr bwMode="auto">
          <a:xfrm>
            <a:off x="16724" y="60381"/>
            <a:ext cx="2304256" cy="990028"/>
          </a:xfrm>
          <a:prstGeom prst="rect">
            <a:avLst/>
          </a:prstGeom>
          <a:noFill/>
        </p:spPr>
      </p:pic>
      <p:pic>
        <p:nvPicPr>
          <p:cNvPr id="8" name="Picture 2" descr="C:\Users\User\AppData\Local\Temp\Rar$DI14.448\gizlogo_unternehmen-en-implemented-rgb-72.jpg"/>
          <p:cNvPicPr>
            <a:picLocks noChangeAspect="1" noChangeArrowheads="1"/>
          </p:cNvPicPr>
          <p:nvPr/>
        </p:nvPicPr>
        <p:blipFill rotWithShape="1">
          <a:blip r:embed="rId4" cstate="print"/>
          <a:srcRect t="-12632" b="16599"/>
          <a:stretch/>
        </p:blipFill>
        <p:spPr bwMode="auto">
          <a:xfrm>
            <a:off x="2160592" y="27250"/>
            <a:ext cx="3958717" cy="844133"/>
          </a:xfrm>
          <a:prstGeom prst="rect">
            <a:avLst/>
          </a:prstGeom>
          <a:noFill/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 flipV="1">
            <a:off x="-14989" y="5733255"/>
            <a:ext cx="9144000" cy="45719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FFFFFF"/>
              </a:gs>
            </a:gsLst>
            <a:lin ang="0" scaled="1"/>
          </a:gradFill>
          <a:ln w="9525" algn="in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576" tIns="36576" rIns="36576" bIns="36576"/>
          <a:lstStyle/>
          <a:p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 flipV="1">
            <a:off x="-14989" y="1193197"/>
            <a:ext cx="9144000" cy="45719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FFFFFF"/>
              </a:gs>
            </a:gsLst>
            <a:lin ang="0" scaled="1"/>
          </a:gradFill>
          <a:ln w="9525" algn="in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576" tIns="36576" rIns="36576" bIns="36576"/>
          <a:lstStyle/>
          <a:p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43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1157"/>
            <a:ext cx="949256" cy="10801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57797" y="719612"/>
            <a:ext cx="7380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bs-Latn-BA" sz="2400" b="1" dirty="0" smtClean="0">
                <a:solidFill>
                  <a:srgbClr val="008000"/>
                </a:solidFill>
                <a:latin typeface="Calibri"/>
              </a:rPr>
              <a:t>ENMA</a:t>
            </a:r>
            <a:r>
              <a:rPr lang="bs-Latn-BA" sz="2400" b="1" dirty="0" smtClean="0">
                <a:solidFill>
                  <a:srgbClr val="F79646"/>
                </a:solidFill>
                <a:latin typeface="Calibri"/>
              </a:rPr>
              <a:t>SOFT                                                             </a:t>
            </a:r>
            <a:r>
              <a:rPr lang="bs-Latn-BA" sz="2400" b="1" dirty="0" smtClean="0">
                <a:solidFill>
                  <a:srgbClr val="006600"/>
                </a:solidFill>
                <a:latin typeface="Calibri"/>
              </a:rPr>
              <a:t>OPŠTINA XY</a:t>
            </a:r>
            <a:endParaRPr lang="bs-Latn-BA" sz="2400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1340768"/>
            <a:ext cx="9144000" cy="45719"/>
          </a:xfrm>
          <a:prstGeom prst="rect">
            <a:avLst/>
          </a:prstGeom>
          <a:gradFill rotWithShape="1">
            <a:gsLst>
              <a:gs pos="0">
                <a:srgbClr val="B80000"/>
              </a:gs>
              <a:gs pos="100000">
                <a:srgbClr val="FFFFFF"/>
              </a:gs>
            </a:gsLst>
            <a:lin ang="0" scaled="1"/>
          </a:gra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057168"/>
              </p:ext>
            </p:extLst>
          </p:nvPr>
        </p:nvGraphicFramePr>
        <p:xfrm>
          <a:off x="0" y="1772816"/>
          <a:ext cx="3059832" cy="402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59832"/>
              </a:tblGrid>
              <a:tr h="0">
                <a:tc>
                  <a:txBody>
                    <a:bodyPr/>
                    <a:lstStyle/>
                    <a:p>
                      <a:r>
                        <a:rPr lang="bs-Latn-BA" sz="1600" b="1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OPŠTINA</a:t>
                      </a:r>
                      <a:r>
                        <a:rPr lang="bs-Latn-BA" sz="1600" b="1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 / OPĆINA</a:t>
                      </a:r>
                      <a:endParaRPr lang="en-US" sz="16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s-Latn-BA" sz="1600" b="1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SEKTORI</a:t>
                      </a:r>
                      <a:endParaRPr lang="en-US" sz="1600" b="1" kern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ZGRADARSTVO</a:t>
                      </a:r>
                      <a:endParaRPr lang="en-US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1" kern="120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OBJEKAT</a:t>
                      </a:r>
                      <a:endParaRPr lang="en-US" sz="1600" b="1" kern="1200" dirty="0" smtClean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EVIDENCIJA</a:t>
                      </a:r>
                      <a:r>
                        <a:rPr lang="sr-Latn-RS" sz="1600" b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POTROŠNJE</a:t>
                      </a:r>
                      <a:endParaRPr lang="en-US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ENERGETSKI IZVJEŠTAJ</a:t>
                      </a:r>
                      <a:endParaRPr lang="en-US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JAVNA RASVJETA</a:t>
                      </a:r>
                      <a:endParaRPr lang="en-US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SAOBRAĆAJ</a:t>
                      </a:r>
                      <a:endParaRPr lang="en-US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GRADSKO</a:t>
                      </a:r>
                      <a:r>
                        <a:rPr lang="sr-Latn-RS" sz="1600" b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GRIJANJE</a:t>
                      </a:r>
                      <a:endParaRPr lang="en-US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s-Latn-BA" sz="1600" b="1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SEAP/APEE PROJEKTI</a:t>
                      </a:r>
                      <a:endParaRPr lang="en-US" sz="1600" b="1" kern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113364" y="3284984"/>
            <a:ext cx="288032" cy="0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578879"/>
              </p:ext>
            </p:extLst>
          </p:nvPr>
        </p:nvGraphicFramePr>
        <p:xfrm>
          <a:off x="870167" y="1484784"/>
          <a:ext cx="8098749" cy="46085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9861"/>
                <a:gridCol w="899861"/>
                <a:gridCol w="899861"/>
                <a:gridCol w="899861"/>
                <a:gridCol w="899861"/>
                <a:gridCol w="899861"/>
                <a:gridCol w="606923"/>
                <a:gridCol w="1080120"/>
                <a:gridCol w="1012540"/>
              </a:tblGrid>
              <a:tr h="202312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OBJEKAT</a:t>
                      </a:r>
                      <a:endParaRPr lang="en-US" sz="14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808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200" b="1" kern="120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OPŠTI PODACI</a:t>
                      </a:r>
                      <a:endParaRPr lang="en-US" sz="1200" b="1" kern="1200" dirty="0" smtClean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GRAĐ.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PODACI</a:t>
                      </a: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SISTEM GRIJANJA</a:t>
                      </a: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SISTEM ZA PTV</a:t>
                      </a: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SISTEM HLAĐENJA</a:t>
                      </a: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RASVJETA</a:t>
                      </a:r>
                      <a:endParaRPr lang="bs-Latn-BA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MJERE</a:t>
                      </a: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ENERGETSKI KALK.</a:t>
                      </a: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EVIDENCIJA POTROŠNJE</a:t>
                      </a: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  <a:tr h="3663632">
                <a:tc gridSpan="9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4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4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4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4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564904"/>
            <a:ext cx="4667250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47173" r="8405" b="40419"/>
          <a:stretch/>
        </p:blipFill>
        <p:spPr>
          <a:xfrm>
            <a:off x="-35920" y="6348490"/>
            <a:ext cx="9171491" cy="509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42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1157"/>
            <a:ext cx="949256" cy="10801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57797" y="719612"/>
            <a:ext cx="7380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bs-Latn-BA" sz="2400" b="1" dirty="0" smtClean="0">
                <a:solidFill>
                  <a:srgbClr val="008000"/>
                </a:solidFill>
                <a:latin typeface="Calibri"/>
              </a:rPr>
              <a:t>ENMA</a:t>
            </a:r>
            <a:r>
              <a:rPr lang="bs-Latn-BA" sz="2400" b="1" dirty="0" smtClean="0">
                <a:solidFill>
                  <a:srgbClr val="F79646"/>
                </a:solidFill>
                <a:latin typeface="Calibri"/>
              </a:rPr>
              <a:t>SOFT                                                             </a:t>
            </a:r>
            <a:r>
              <a:rPr lang="bs-Latn-BA" sz="2400" b="1" dirty="0" smtClean="0">
                <a:solidFill>
                  <a:srgbClr val="006600"/>
                </a:solidFill>
                <a:latin typeface="Calibri"/>
              </a:rPr>
              <a:t>OPŠTINA XY</a:t>
            </a:r>
            <a:endParaRPr lang="bs-Latn-BA" sz="2400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1340768"/>
            <a:ext cx="9144000" cy="45719"/>
          </a:xfrm>
          <a:prstGeom prst="rect">
            <a:avLst/>
          </a:prstGeom>
          <a:gradFill rotWithShape="1">
            <a:gsLst>
              <a:gs pos="0">
                <a:srgbClr val="B80000"/>
              </a:gs>
              <a:gs pos="100000">
                <a:srgbClr val="FFFFFF"/>
              </a:gs>
            </a:gsLst>
            <a:lin ang="0" scaled="1"/>
          </a:gra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35216" y="5157192"/>
            <a:ext cx="758413" cy="2769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b="1" dirty="0">
                <a:solidFill>
                  <a:srgbClr val="006600"/>
                </a:solidFill>
                <a:latin typeface="+mn-lt"/>
              </a:rPr>
              <a:t>SAČUVAJ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299391"/>
              </p:ext>
            </p:extLst>
          </p:nvPr>
        </p:nvGraphicFramePr>
        <p:xfrm>
          <a:off x="0" y="1772816"/>
          <a:ext cx="3059832" cy="402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59832"/>
              </a:tblGrid>
              <a:tr h="0">
                <a:tc>
                  <a:txBody>
                    <a:bodyPr/>
                    <a:lstStyle/>
                    <a:p>
                      <a:r>
                        <a:rPr lang="bs-Latn-BA" sz="1600" b="1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OPŠTINA</a:t>
                      </a:r>
                      <a:r>
                        <a:rPr lang="bs-Latn-BA" sz="1600" b="1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 / OPĆINA</a:t>
                      </a:r>
                      <a:endParaRPr lang="en-US" sz="16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s-Latn-BA" sz="1600" b="1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SEKTORI</a:t>
                      </a:r>
                      <a:endParaRPr lang="en-US" sz="1600" b="1" kern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ZGRADARSTVO</a:t>
                      </a:r>
                      <a:endParaRPr lang="en-US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1" kern="120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OBJEKAT</a:t>
                      </a:r>
                      <a:endParaRPr lang="en-US" sz="1600" b="1" kern="1200" dirty="0" smtClean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EVIDENCIJA</a:t>
                      </a:r>
                      <a:r>
                        <a:rPr lang="sr-Latn-RS" sz="1600" b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POTROŠNJE</a:t>
                      </a:r>
                      <a:endParaRPr lang="en-US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ENERGETSKI IZVJEŠTAJ</a:t>
                      </a:r>
                      <a:endParaRPr lang="en-US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JAVNA RASVJETA</a:t>
                      </a:r>
                      <a:endParaRPr lang="en-US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SAOBRAĆAJ</a:t>
                      </a:r>
                      <a:endParaRPr lang="en-US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GRADSKO</a:t>
                      </a:r>
                      <a:r>
                        <a:rPr lang="sr-Latn-RS" sz="1600" b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GRIJANJE</a:t>
                      </a:r>
                      <a:endParaRPr lang="en-US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s-Latn-BA" sz="1600" b="1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SEAP/APEE PROJEKTI</a:t>
                      </a:r>
                      <a:endParaRPr lang="en-US" sz="1600" b="1" kern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>
            <a:off x="107504" y="3284984"/>
            <a:ext cx="288032" cy="0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762118"/>
              </p:ext>
            </p:extLst>
          </p:nvPr>
        </p:nvGraphicFramePr>
        <p:xfrm>
          <a:off x="870167" y="1484784"/>
          <a:ext cx="8098749" cy="4053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9861"/>
                <a:gridCol w="899861"/>
                <a:gridCol w="899861"/>
                <a:gridCol w="899861"/>
                <a:gridCol w="899861"/>
                <a:gridCol w="899861"/>
                <a:gridCol w="750939"/>
                <a:gridCol w="1008112"/>
                <a:gridCol w="940532"/>
              </a:tblGrid>
              <a:tr h="202312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POSTOJEĆI OBJEKAT</a:t>
                      </a:r>
                      <a:endParaRPr lang="en-US" sz="14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808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OPŠTI PODACI</a:t>
                      </a: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GRAĐ.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PODACI</a:t>
                      </a: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SISTEM GRIJANJA</a:t>
                      </a: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SISTEM ZA PTV</a:t>
                      </a: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SISTEM HLAĐENJA</a:t>
                      </a: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RASVJETA</a:t>
                      </a:r>
                      <a:endParaRPr lang="bs-Latn-BA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1" kern="120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MJERE</a:t>
                      </a:r>
                      <a:endParaRPr lang="en-US" sz="1200" b="1" kern="1200" dirty="0" smtClean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ENERGETSKI KALK.</a:t>
                      </a: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EVIDENCIJA POTROŠNJE</a:t>
                      </a: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  <a:tr h="0">
                <a:tc gridSpan="9">
                  <a:txBody>
                    <a:bodyPr/>
                    <a:lstStyle/>
                    <a:p>
                      <a:pPr marL="9144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IZABERI MJERE:</a:t>
                      </a: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4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4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2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MJERA 1:</a:t>
                      </a:r>
                      <a:r>
                        <a:rPr lang="vi-VN" sz="1200" dirty="0" smtClean="0">
                          <a:latin typeface="Calibri" panose="020F0502020204030204" pitchFamily="34" charset="0"/>
                        </a:rPr>
                        <a:t> </a:t>
                      </a:r>
                      <a:endParaRPr lang="sr-Latn-RS" sz="1200" dirty="0" smtClean="0"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2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MJERA 2:</a:t>
                      </a:r>
                      <a:endParaRPr lang="sr-Latn-RS" sz="1200" b="1" dirty="0" smtClean="0">
                        <a:solidFill>
                          <a:schemeClr val="accent6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2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MJERA 3:</a:t>
                      </a:r>
                      <a:r>
                        <a:rPr lang="sr-Latn-RS" sz="12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2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MJERA </a:t>
                      </a:r>
                      <a:r>
                        <a:rPr lang="sr-Latn-RS" sz="12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vi-VN" sz="12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sr-Latn-RS" sz="12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2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MJERA </a:t>
                      </a:r>
                      <a:r>
                        <a:rPr lang="sr-Latn-RS" sz="12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vi-VN" sz="12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sr-Latn-RS" sz="12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2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MJERA </a:t>
                      </a:r>
                      <a:r>
                        <a:rPr lang="sr-Latn-RS" sz="12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vi-VN" sz="12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sr-Latn-RS" sz="12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2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MJERA </a:t>
                      </a:r>
                      <a:r>
                        <a:rPr lang="sr-Latn-RS" sz="12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vi-VN" sz="12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sr-Latn-RS" sz="12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2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MJERA </a:t>
                      </a:r>
                      <a:r>
                        <a:rPr lang="sr-Latn-RS" sz="12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8</a:t>
                      </a:r>
                      <a:r>
                        <a:rPr lang="vi-VN" sz="12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sr-Latn-RS" sz="12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2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MJERA </a:t>
                      </a:r>
                      <a:r>
                        <a:rPr lang="sr-Latn-RS" sz="12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vi-VN" sz="12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sr-Latn-RS" sz="12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2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MJERA </a:t>
                      </a:r>
                      <a:r>
                        <a:rPr lang="sr-Latn-RS" sz="12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vi-VN" sz="12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sr-Latn-RS" sz="12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2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MJERA </a:t>
                      </a:r>
                      <a:r>
                        <a:rPr lang="sr-Latn-RS" sz="12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11</a:t>
                      </a:r>
                      <a:r>
                        <a:rPr lang="vi-VN" sz="12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sr-Latn-RS" sz="12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2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MJERA </a:t>
                      </a:r>
                      <a:r>
                        <a:rPr lang="sr-Latn-RS" sz="12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12</a:t>
                      </a:r>
                      <a:r>
                        <a:rPr lang="vi-VN" sz="12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sr-Latn-RS" sz="12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2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MJERA </a:t>
                      </a:r>
                      <a:r>
                        <a:rPr lang="sr-Latn-RS" sz="12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vi-VN" sz="12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3:</a:t>
                      </a:r>
                      <a:r>
                        <a:rPr lang="sr-Latn-RS" sz="12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2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MJERA </a:t>
                      </a:r>
                      <a:r>
                        <a:rPr lang="sr-Latn-RS" sz="12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14</a:t>
                      </a:r>
                      <a:r>
                        <a:rPr lang="vi-VN" sz="12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sr-Latn-RS" sz="12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vi-VN" sz="12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sr-Latn-R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r>
                        <a:rPr lang="vi-VN" sz="1200" dirty="0" smtClean="0">
                          <a:latin typeface="Calibri" panose="020F0502020204030204" pitchFamily="34" charset="0"/>
                        </a:rPr>
                        <a:t>Toplotna izolacija spoljašnjeg zida ili zida ka negrijanom prostoru</a:t>
                      </a:r>
                    </a:p>
                    <a:p>
                      <a:r>
                        <a:rPr lang="vi-VN" sz="1200" dirty="0" smtClean="0">
                          <a:latin typeface="Calibri" panose="020F0502020204030204" pitchFamily="34" charset="0"/>
                        </a:rPr>
                        <a:t>Toplotna izolacija krova</a:t>
                      </a:r>
                    </a:p>
                    <a:p>
                      <a:r>
                        <a:rPr lang="vi-VN" sz="1200" dirty="0" smtClean="0">
                          <a:latin typeface="Calibri" panose="020F0502020204030204" pitchFamily="34" charset="0"/>
                        </a:rPr>
                        <a:t>Zamjena postojećih prozora I vrata  sa EE prozorima I vratima</a:t>
                      </a:r>
                    </a:p>
                    <a:p>
                      <a:r>
                        <a:rPr lang="vi-VN" sz="1200" dirty="0" smtClean="0">
                          <a:latin typeface="Calibri" panose="020F0502020204030204" pitchFamily="34" charset="0"/>
                        </a:rPr>
                        <a:t>Zamjena starog konvencionalnog kotla sa novim</a:t>
                      </a:r>
                    </a:p>
                    <a:p>
                      <a:r>
                        <a:rPr lang="vi-VN" sz="1200" dirty="0" smtClean="0">
                          <a:latin typeface="Calibri" panose="020F0502020204030204" pitchFamily="34" charset="0"/>
                        </a:rPr>
                        <a:t>Intervencije na cijevnoj mreži (popravljanje/izolacija/balansiranje)</a:t>
                      </a:r>
                    </a:p>
                    <a:p>
                      <a:r>
                        <a:rPr lang="vi-VN" sz="1200" dirty="0" smtClean="0">
                          <a:latin typeface="Calibri" panose="020F0502020204030204" pitchFamily="34" charset="0"/>
                        </a:rPr>
                        <a:t>Automatski regulacioni sistem sa PI regulacijom</a:t>
                      </a:r>
                    </a:p>
                    <a:p>
                      <a:r>
                        <a:rPr lang="vi-VN" sz="1200" dirty="0" smtClean="0">
                          <a:latin typeface="Calibri" panose="020F0502020204030204" pitchFamily="34" charset="0"/>
                        </a:rPr>
                        <a:t>Postavljanje termostatski ventila</a:t>
                      </a:r>
                    </a:p>
                    <a:p>
                      <a:r>
                        <a:rPr lang="vi-VN" sz="1200" dirty="0" smtClean="0">
                          <a:latin typeface="Calibri" panose="020F0502020204030204" pitchFamily="34" charset="0"/>
                        </a:rPr>
                        <a:t>Uvođenje solarnog Sistema za grijanje tople vode</a:t>
                      </a:r>
                    </a:p>
                    <a:p>
                      <a:r>
                        <a:rPr lang="vi-VN" sz="1200" dirty="0" smtClean="0">
                          <a:latin typeface="Calibri" panose="020F0502020204030204" pitchFamily="34" charset="0"/>
                        </a:rPr>
                        <a:t>Ugradnja toplotne pumpe za grijanje prostora I tople vode </a:t>
                      </a:r>
                    </a:p>
                    <a:p>
                      <a:r>
                        <a:rPr lang="vi-VN" sz="1200" dirty="0" smtClean="0">
                          <a:latin typeface="Calibri" panose="020F0502020204030204" pitchFamily="34" charset="0"/>
                        </a:rPr>
                        <a:t>Ugradnja EE split Sistema </a:t>
                      </a:r>
                    </a:p>
                    <a:p>
                      <a:r>
                        <a:rPr lang="vi-VN" sz="1200" dirty="0" smtClean="0">
                          <a:latin typeface="Calibri" panose="020F0502020204030204" pitchFamily="34" charset="0"/>
                        </a:rPr>
                        <a:t>Zamjena rasvjetnih tijela sa EE rasvjetnim tijelima – unutrašnja rasvjeta</a:t>
                      </a:r>
                    </a:p>
                    <a:p>
                      <a:r>
                        <a:rPr lang="vi-VN" sz="1200" dirty="0" smtClean="0">
                          <a:latin typeface="Calibri" panose="020F0502020204030204" pitchFamily="34" charset="0"/>
                        </a:rPr>
                        <a:t>Regulacija – unutrašnja rasvjeta</a:t>
                      </a:r>
                    </a:p>
                    <a:p>
                      <a:r>
                        <a:rPr lang="vi-VN" sz="1200" dirty="0" smtClean="0">
                          <a:latin typeface="Calibri" panose="020F0502020204030204" pitchFamily="34" charset="0"/>
                        </a:rPr>
                        <a:t>Zamjena rasvjetnih tijela sa EE rasvjetnim tijelima – vanjska rasvjeta</a:t>
                      </a:r>
                    </a:p>
                    <a:p>
                      <a:r>
                        <a:rPr lang="vi-VN" sz="1200" dirty="0" smtClean="0">
                          <a:latin typeface="Calibri" panose="020F0502020204030204" pitchFamily="34" charset="0"/>
                        </a:rPr>
                        <a:t>Regulacija – vanjska rasvjeta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47173" r="8405" b="40419"/>
          <a:stretch/>
        </p:blipFill>
        <p:spPr>
          <a:xfrm>
            <a:off x="-35920" y="6348490"/>
            <a:ext cx="9171491" cy="509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673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638940"/>
              </p:ext>
            </p:extLst>
          </p:nvPr>
        </p:nvGraphicFramePr>
        <p:xfrm>
          <a:off x="0" y="1929634"/>
          <a:ext cx="3059832" cy="402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59832"/>
              </a:tblGrid>
              <a:tr h="0">
                <a:tc>
                  <a:txBody>
                    <a:bodyPr/>
                    <a:lstStyle/>
                    <a:p>
                      <a:r>
                        <a:rPr lang="bs-Latn-BA" sz="1600" b="1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OPŠTINA</a:t>
                      </a:r>
                      <a:r>
                        <a:rPr lang="bs-Latn-BA" sz="1600" b="1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 / OPĆINA</a:t>
                      </a:r>
                      <a:endParaRPr lang="en-US" sz="16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s-Latn-BA" sz="1600" b="1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SEKTORI</a:t>
                      </a:r>
                      <a:endParaRPr lang="en-US" sz="1600" b="1" kern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ZGRADARSTVO</a:t>
                      </a:r>
                      <a:endParaRPr lang="en-US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1" kern="120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OBJEKAT</a:t>
                      </a:r>
                      <a:endParaRPr lang="en-US" sz="1600" b="1" kern="1200" dirty="0" smtClean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EVIDENCIJA</a:t>
                      </a:r>
                      <a:r>
                        <a:rPr lang="sr-Latn-RS" sz="1600" b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POTROŠNJE</a:t>
                      </a:r>
                      <a:endParaRPr lang="en-US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ENERGETSKI IZVJEŠTAJ</a:t>
                      </a:r>
                      <a:endParaRPr lang="en-US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JAVNA RASVJETA</a:t>
                      </a:r>
                      <a:endParaRPr lang="en-US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SAOBRAĆAJ</a:t>
                      </a:r>
                      <a:endParaRPr lang="en-US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GRADSKO</a:t>
                      </a:r>
                      <a:r>
                        <a:rPr lang="sr-Latn-RS" sz="1600" b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GRIJANJE</a:t>
                      </a:r>
                      <a:endParaRPr lang="en-US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s-Latn-BA" sz="1600" b="1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SEAP/APEE PROJEKTI</a:t>
                      </a:r>
                      <a:endParaRPr lang="en-US" sz="1600" b="1" kern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1157"/>
            <a:ext cx="949256" cy="10801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57797" y="719612"/>
            <a:ext cx="7380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bs-Latn-BA" sz="2400" b="1" dirty="0" smtClean="0">
                <a:solidFill>
                  <a:srgbClr val="008000"/>
                </a:solidFill>
                <a:latin typeface="Calibri"/>
              </a:rPr>
              <a:t>ENMA</a:t>
            </a:r>
            <a:r>
              <a:rPr lang="bs-Latn-BA" sz="2400" b="1" dirty="0" smtClean="0">
                <a:solidFill>
                  <a:srgbClr val="F79646"/>
                </a:solidFill>
                <a:latin typeface="Calibri"/>
              </a:rPr>
              <a:t>SOFT                                                             </a:t>
            </a:r>
            <a:r>
              <a:rPr lang="bs-Latn-BA" sz="2400" b="1" dirty="0" smtClean="0">
                <a:solidFill>
                  <a:srgbClr val="006600"/>
                </a:solidFill>
                <a:latin typeface="Calibri"/>
              </a:rPr>
              <a:t>OPŠTINA XY</a:t>
            </a:r>
            <a:endParaRPr lang="bs-Latn-BA" sz="2400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1340768"/>
            <a:ext cx="9144000" cy="45719"/>
          </a:xfrm>
          <a:prstGeom prst="rect">
            <a:avLst/>
          </a:prstGeom>
          <a:gradFill rotWithShape="1">
            <a:gsLst>
              <a:gs pos="0">
                <a:srgbClr val="B80000"/>
              </a:gs>
              <a:gs pos="100000">
                <a:srgbClr val="FFFFFF"/>
              </a:gs>
            </a:gsLst>
            <a:lin ang="0" scaled="1"/>
          </a:gra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291726"/>
              </p:ext>
            </p:extLst>
          </p:nvPr>
        </p:nvGraphicFramePr>
        <p:xfrm>
          <a:off x="215246" y="1953383"/>
          <a:ext cx="8713507" cy="3383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3623"/>
                <a:gridCol w="521587"/>
                <a:gridCol w="745124"/>
                <a:gridCol w="586148"/>
                <a:gridCol w="792576"/>
                <a:gridCol w="586148"/>
                <a:gridCol w="482426"/>
                <a:gridCol w="773245"/>
                <a:gridCol w="586148"/>
                <a:gridCol w="819638"/>
                <a:gridCol w="586148"/>
                <a:gridCol w="1160696"/>
              </a:tblGrid>
              <a:tr h="25200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200" b="1" kern="1200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200" b="1" kern="1200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1" kern="120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TOPLOTNA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ELEKTRIČNA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VODA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OD:</a:t>
                      </a: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Godina: </a:t>
                      </a: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r-Latn-R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Mjesec:</a:t>
                      </a:r>
                      <a:endParaRPr lang="en-US" sz="12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DO:</a:t>
                      </a: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Godina: </a:t>
                      </a: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Mjesec:</a:t>
                      </a:r>
                      <a:endParaRPr lang="en-US" sz="12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1" kern="120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sr-Latn-RS" sz="1200" b="1" kern="1200" baseline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/ m3 / lit</a:t>
                      </a:r>
                      <a:endParaRPr lang="sr-Latn-RS" sz="1200" b="1" kern="1200" dirty="0" smtClean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1" kern="1200" baseline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Iili  m2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1" kern="1200" baseline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Ili   kWh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tCO2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  <a:tr h="170892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gridSpan="10">
                  <a:txBody>
                    <a:bodyPr/>
                    <a:lstStyle/>
                    <a:p>
                      <a:endParaRPr lang="sr-Latn-RS" dirty="0" smtClean="0"/>
                    </a:p>
                    <a:p>
                      <a:endParaRPr lang="sr-Latn-RS" dirty="0" smtClean="0"/>
                    </a:p>
                    <a:p>
                      <a:endParaRPr lang="sr-Latn-RS" dirty="0" smtClean="0"/>
                    </a:p>
                    <a:p>
                      <a:endParaRPr lang="sr-Latn-RS" dirty="0" smtClean="0"/>
                    </a:p>
                    <a:p>
                      <a:endParaRPr lang="sr-Latn-RS" dirty="0" smtClean="0"/>
                    </a:p>
                    <a:p>
                      <a:endParaRPr lang="sr-Latn-RS" dirty="0" smtClean="0"/>
                    </a:p>
                    <a:p>
                      <a:endParaRPr lang="sr-Latn-RS" dirty="0" smtClean="0"/>
                    </a:p>
                    <a:p>
                      <a:endParaRPr lang="sr-Latn-RS" dirty="0" smtClean="0"/>
                    </a:p>
                    <a:p>
                      <a:endParaRPr lang="sr-Latn-RS" dirty="0" smtClean="0"/>
                    </a:p>
                    <a:p>
                      <a:endParaRPr lang="sr-Latn-RS" dirty="0" smtClean="0"/>
                    </a:p>
                    <a:p>
                      <a:endParaRPr lang="sr-Latn-RS" dirty="0" smtClean="0"/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796296"/>
              </p:ext>
            </p:extLst>
          </p:nvPr>
        </p:nvGraphicFramePr>
        <p:xfrm>
          <a:off x="1413939" y="2558728"/>
          <a:ext cx="6264703" cy="2468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35903"/>
                <a:gridCol w="402400"/>
                <a:gridCol w="402400"/>
                <a:gridCol w="402400"/>
                <a:gridCol w="402400"/>
                <a:gridCol w="402400"/>
                <a:gridCol w="402400"/>
                <a:gridCol w="402400"/>
                <a:gridCol w="402400"/>
                <a:gridCol w="402400"/>
                <a:gridCol w="402400"/>
                <a:gridCol w="402400"/>
                <a:gridCol w="402400"/>
              </a:tblGrid>
              <a:tr h="1227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0" dirty="0" smtClean="0">
                          <a:solidFill>
                            <a:schemeClr val="tx1"/>
                          </a:solidFill>
                        </a:rPr>
                        <a:t>GOD</a:t>
                      </a: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0" dirty="0" smtClean="0">
                          <a:solidFill>
                            <a:schemeClr val="tx1"/>
                          </a:solidFill>
                        </a:rPr>
                        <a:t>20xx</a:t>
                      </a: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0" dirty="0" smtClean="0">
                          <a:solidFill>
                            <a:schemeClr val="tx1"/>
                          </a:solidFill>
                        </a:rPr>
                        <a:t>MJ.</a:t>
                      </a: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0" dirty="0" smtClean="0">
                          <a:solidFill>
                            <a:schemeClr val="tx1"/>
                          </a:solidFill>
                        </a:rPr>
                        <a:t>Računi</a:t>
                      </a: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0" dirty="0" smtClean="0">
                          <a:solidFill>
                            <a:schemeClr val="tx1"/>
                          </a:solidFill>
                        </a:rPr>
                        <a:t>kWh</a:t>
                      </a: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0" dirty="0" smtClean="0">
                          <a:solidFill>
                            <a:schemeClr val="tx1"/>
                          </a:solidFill>
                        </a:rPr>
                        <a:t>Softwer izračun</a:t>
                      </a: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0" dirty="0" smtClean="0">
                          <a:solidFill>
                            <a:schemeClr val="tx1"/>
                          </a:solidFill>
                        </a:rPr>
                        <a:t>kWh</a:t>
                      </a: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0" dirty="0" smtClean="0">
                          <a:solidFill>
                            <a:schemeClr val="tx1"/>
                          </a:solidFill>
                        </a:rPr>
                        <a:t>Odstupanje</a:t>
                      </a: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0" dirty="0" smtClean="0">
                          <a:solidFill>
                            <a:schemeClr val="tx1"/>
                          </a:solidFill>
                        </a:rPr>
                        <a:t>kWh</a:t>
                      </a: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24602" y="1484784"/>
            <a:ext cx="247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b="1" dirty="0">
                <a:solidFill>
                  <a:srgbClr val="006600"/>
                </a:solidFill>
                <a:latin typeface="+mn-lt"/>
              </a:rPr>
              <a:t>EVIDENCIJA </a:t>
            </a:r>
            <a:r>
              <a:rPr lang="sr-Latn-RS" b="1" dirty="0" smtClean="0">
                <a:solidFill>
                  <a:srgbClr val="006600"/>
                </a:solidFill>
                <a:latin typeface="+mn-lt"/>
              </a:rPr>
              <a:t>POTROŠNJE</a:t>
            </a:r>
            <a:endParaRPr lang="en-US" dirty="0">
              <a:solidFill>
                <a:srgbClr val="006600"/>
              </a:solidFill>
              <a:latin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7" t="29756" r="3236"/>
          <a:stretch/>
        </p:blipFill>
        <p:spPr>
          <a:xfrm>
            <a:off x="6804248" y="5385926"/>
            <a:ext cx="2355440" cy="15167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47173" r="8405" b="40419"/>
          <a:stretch/>
        </p:blipFill>
        <p:spPr>
          <a:xfrm>
            <a:off x="-35920" y="6348490"/>
            <a:ext cx="9171491" cy="509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451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344406"/>
              </p:ext>
            </p:extLst>
          </p:nvPr>
        </p:nvGraphicFramePr>
        <p:xfrm>
          <a:off x="179512" y="1085723"/>
          <a:ext cx="8712967" cy="5783580"/>
        </p:xfrm>
        <a:graphic>
          <a:graphicData uri="http://schemas.openxmlformats.org/drawingml/2006/table">
            <a:tbl>
              <a:tblPr firstRow="1" firstCol="1" bandRow="1"/>
              <a:tblGrid>
                <a:gridCol w="1667162"/>
                <a:gridCol w="1213158"/>
                <a:gridCol w="1572707"/>
                <a:gridCol w="1703976"/>
                <a:gridCol w="1703976"/>
                <a:gridCol w="851988"/>
              </a:tblGrid>
              <a:tr h="1440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-Bold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-Bold"/>
                        </a:rPr>
                        <a:t>POSTOJEĆE STANJE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-Bold"/>
                        </a:rPr>
                        <a:t>NAKON MJERA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-Bold"/>
                        </a:rPr>
                        <a:t>UŠTEDE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036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-Bold"/>
                        </a:rPr>
                        <a:t>PODACI O OBJEKTU</a:t>
                      </a:r>
                      <a:endParaRPr lang="en-US" sz="11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1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Ukupna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površina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Ukupna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zapremina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Grejana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površina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Grejana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zapremina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Ao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=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Calibri-Bold"/>
                        </a:rPr>
                        <a:t>_______ 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m2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Vo= ________m3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Ao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-g= ______m2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Vo-g= ______ m3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036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Unutrašnja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temperatura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objekta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Tu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 = _____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oC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Tu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 = ____ 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oC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51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Spoljni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zid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 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Stolarija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Pod: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Krov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/strop: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Azid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=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Calibri-Bold"/>
                        </a:rPr>
                        <a:t>______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m2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Ast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 =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Calibri-Bold"/>
                        </a:rPr>
                        <a:t>______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m2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Ap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=  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Calibri-Bold"/>
                        </a:rPr>
                        <a:t>______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m2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As= 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Calibri-Bold"/>
                        </a:rPr>
                        <a:t>_______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m2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kz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=______ W/m2K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kst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=______W/m2K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a =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Calibri-Bold"/>
                        </a:rPr>
                        <a:t>_____ 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1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mh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Pa</a:t>
                      </a:r>
                      <a:r>
                        <a:rPr lang="en-US" sz="11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2/3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kp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=______W/m2K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ks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=______ W/m2K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kz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=______ W/m2K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kst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=______W/m2K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a = ______ 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1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mh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Pa</a:t>
                      </a:r>
                      <a:r>
                        <a:rPr lang="en-US" sz="11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2/3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kp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=______W/m2K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ks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=______ W/m2K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036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-Bold"/>
                        </a:rPr>
                        <a:t>ENERGETSKE POTREBE OBJEKTA</a:t>
                      </a:r>
                      <a:endParaRPr lang="en-US" sz="11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-Bold"/>
                        </a:rPr>
                        <a:t> </a:t>
                      </a:r>
                      <a:endParaRPr lang="en-US" sz="11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-Bold"/>
                        </a:rPr>
                        <a:t> </a:t>
                      </a:r>
                      <a:endParaRPr lang="en-US" sz="110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-Bold"/>
                        </a:rPr>
                        <a:t> </a:t>
                      </a:r>
                      <a:endParaRPr lang="en-US" sz="11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036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Potrebna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količina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toplote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za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grijanje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objekta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n-US" sz="1100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 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= ________W</a:t>
                      </a: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n-US" sz="11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H (M)</a:t>
                      </a: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= ________W</a:t>
                      </a: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∆Q</a:t>
                      </a:r>
                      <a:r>
                        <a:rPr lang="en-US" sz="11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= _________W</a:t>
                      </a: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=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______%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36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Specif</a:t>
                      </a:r>
                      <a:r>
                        <a:rPr lang="sr-Latn-R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potrebna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količina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toplote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n-US" sz="1100" baseline="-25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= ________W/m</a:t>
                      </a:r>
                      <a:r>
                        <a:rPr lang="en-US" sz="11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n-US" sz="11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H (M)</a:t>
                      </a: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= ________W/m</a:t>
                      </a:r>
                      <a:r>
                        <a:rPr lang="en-US" sz="1100" baseline="30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∆q</a:t>
                      </a:r>
                      <a:r>
                        <a:rPr lang="en-US" sz="11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= ________W/m</a:t>
                      </a:r>
                      <a:r>
                        <a:rPr lang="en-US" sz="1100" baseline="30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036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God</a:t>
                      </a:r>
                      <a:r>
                        <a:rPr lang="sr-Latn-R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sr-Latn-R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potrebna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toplotna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energija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za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objekat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Q’ = ________ kWh/g </a:t>
                      </a: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Q’</a:t>
                      </a:r>
                      <a:r>
                        <a:rPr lang="en-US" sz="11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(M)</a:t>
                      </a: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= ________ kWh/g</a:t>
                      </a: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∆Q’ = _________kWh/g  </a:t>
                      </a: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=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______%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36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Specif</a:t>
                      </a:r>
                      <a:r>
                        <a:rPr lang="sr-Latn-R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r-Latn-R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od</a:t>
                      </a:r>
                      <a:r>
                        <a:rPr lang="sr-Latn-R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potrebna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topl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energije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za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ob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q’ =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______kWh/m</a:t>
                      </a:r>
                      <a:r>
                        <a:rPr lang="en-US" sz="11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q’</a:t>
                      </a:r>
                      <a:r>
                        <a:rPr lang="en-US" sz="1100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(M) 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=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______kWh/m</a:t>
                      </a:r>
                      <a:r>
                        <a:rPr lang="en-US" sz="11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∆q’ =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_______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kWh/m</a:t>
                      </a:r>
                      <a:r>
                        <a:rPr lang="en-US" sz="11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</a:t>
                      </a: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036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-Bold"/>
                        </a:rPr>
                        <a:t>SISTEM ZA GRIJANJE</a:t>
                      </a:r>
                      <a:endParaRPr lang="en-US" sz="11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-Bold"/>
                        </a:rPr>
                        <a:t> </a:t>
                      </a:r>
                      <a:endParaRPr lang="en-US" sz="110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-Bold"/>
                        </a:rPr>
                        <a:t> </a:t>
                      </a:r>
                      <a:endParaRPr lang="en-US" sz="110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-Bold"/>
                        </a:rPr>
                        <a:t> </a:t>
                      </a:r>
                      <a:endParaRPr lang="en-US" sz="11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5182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Donja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toplotna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moć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goriva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Izvor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toplote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Cijevna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mreža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Regulacioni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sistem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Grejna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tijela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Hd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  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Calibri-Bold"/>
                        </a:rPr>
                        <a:t>=_______</a:t>
                      </a:r>
                      <a:r>
                        <a:rPr lang="sr-Latn-RS" sz="1100" baseline="0" dirty="0" smtClean="0">
                          <a:effectLst/>
                          <a:latin typeface="Calibri"/>
                          <a:ea typeface="Calibri"/>
                          <a:cs typeface="Calibri-Bold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Calibri-Bold"/>
                        </a:rPr>
                        <a:t>kJ/kg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ηk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   = _______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ηc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    = _______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ηr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    = _______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ηem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 = _______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Hd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 </a:t>
                      </a:r>
                      <a:r>
                        <a:rPr lang="sr-Latn-RS" sz="1100" dirty="0" smtClean="0">
                          <a:effectLst/>
                          <a:latin typeface="Calibri"/>
                          <a:ea typeface="Calibri"/>
                          <a:cs typeface="Calibri-Bold"/>
                        </a:rPr>
                        <a:t>   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Calibri-Bold"/>
                        </a:rPr>
                        <a:t> </a:t>
                      </a:r>
                      <a:r>
                        <a:rPr lang="sr-Latn-RS" sz="1100" dirty="0" smtClean="0">
                          <a:effectLst/>
                          <a:latin typeface="Calibri"/>
                          <a:ea typeface="Calibri"/>
                          <a:cs typeface="Calibri-Bold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Calibri-Bold"/>
                        </a:rPr>
                        <a:t> =_______ </a:t>
                      </a:r>
                      <a:r>
                        <a:rPr lang="sr-Latn-RS" sz="1100" dirty="0" smtClean="0">
                          <a:effectLst/>
                          <a:latin typeface="Calibri"/>
                          <a:ea typeface="Calibri"/>
                          <a:cs typeface="Calibri-Bold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Calibri-Bold"/>
                        </a:rPr>
                        <a:t>kJ/kg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ηk</a:t>
                      </a:r>
                      <a:r>
                        <a:rPr lang="en-US" sz="1100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(M)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sr-Latn-R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= _______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ηc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 </a:t>
                      </a:r>
                      <a:r>
                        <a:rPr lang="en-US" sz="1100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(M)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sr-Latn-R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= _______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ηr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 </a:t>
                      </a:r>
                      <a:r>
                        <a:rPr lang="en-US" sz="1100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(M)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sr-Latn-R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= _______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Calibri-Bold"/>
                        </a:rPr>
                        <a:t>ηem</a:t>
                      </a:r>
                      <a:r>
                        <a:rPr lang="en-US" sz="1100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(M)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 = _______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-Bold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036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-Bold"/>
                        </a:rPr>
                        <a:t>POTROŠNJA ENERGIJE</a:t>
                      </a:r>
                      <a:endParaRPr lang="en-US" sz="11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-Bold"/>
                        </a:rPr>
                        <a:t> </a:t>
                      </a:r>
                      <a:endParaRPr lang="en-US" sz="110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-Bold"/>
                        </a:rPr>
                        <a:t> </a:t>
                      </a:r>
                      <a:endParaRPr lang="en-US" sz="11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-Bold"/>
                        </a:rPr>
                        <a:t> </a:t>
                      </a:r>
                      <a:endParaRPr lang="en-US" sz="11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036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Godišnja potrošnja toplotne energije </a:t>
                      </a: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n-US" sz="11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’’</a:t>
                      </a:r>
                      <a:r>
                        <a:rPr lang="en-US" sz="1100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= ________kWh/g</a:t>
                      </a: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n-US" sz="11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’’</a:t>
                      </a:r>
                      <a:r>
                        <a:rPr lang="en-US" sz="1100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(M)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= _______ kWh/g</a:t>
                      </a: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∆Q</a:t>
                      </a:r>
                      <a:r>
                        <a:rPr lang="en-US" sz="11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’’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= ________ kWh/g</a:t>
                      </a: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=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______%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36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Specifična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godišnja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potrošnja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topl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energije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q’’=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_______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kWh/m</a:t>
                      </a:r>
                      <a:r>
                        <a:rPr lang="en-US" sz="11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</a:t>
                      </a: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n-US" sz="11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’’</a:t>
                      </a:r>
                      <a:r>
                        <a:rPr lang="en-US" sz="1100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(M)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=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______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kWh/m</a:t>
                      </a:r>
                      <a:r>
                        <a:rPr lang="en-US" sz="11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</a:t>
                      </a: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∆q</a:t>
                      </a:r>
                      <a:r>
                        <a:rPr lang="en-US" sz="11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’’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=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______ 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kWh/m</a:t>
                      </a:r>
                      <a:r>
                        <a:rPr lang="en-US" sz="11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</a:t>
                      </a: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540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Godišnja potrošnja goriva</a:t>
                      </a: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 = ________ kg/g </a:t>
                      </a: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1100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(M)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= ________ kg/g</a:t>
                      </a: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5036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EKONOMSKA ANALIZA</a:t>
                      </a:r>
                      <a:endParaRPr lang="en-US" sz="11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8838" marR="58838" marT="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8838" marR="58838" marT="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8838" marR="58838" marT="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036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Godišnja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utrošena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sredstva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:</a:t>
                      </a: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EB = ________ KM/g</a:t>
                      </a: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EB</a:t>
                      </a:r>
                      <a:r>
                        <a:rPr lang="en-US" sz="1100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(M)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=_________KM/g</a:t>
                      </a: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∆EB=_____ KM/g </a:t>
                      </a: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=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_____%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36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Investicija:</a:t>
                      </a: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I  =     _______ KM</a:t>
                      </a: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Period 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povrata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investicije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=_______ g</a:t>
                      </a:r>
                    </a:p>
                  </a:txBody>
                  <a:tcPr marL="58838" marR="58838" marT="0" marB="0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74855"/>
              </p:ext>
            </p:extLst>
          </p:nvPr>
        </p:nvGraphicFramePr>
        <p:xfrm>
          <a:off x="179512" y="0"/>
          <a:ext cx="8712972" cy="1097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68108"/>
                <a:gridCol w="968108"/>
                <a:gridCol w="968108"/>
                <a:gridCol w="968108"/>
                <a:gridCol w="968108"/>
                <a:gridCol w="968108"/>
                <a:gridCol w="968108"/>
                <a:gridCol w="968108"/>
                <a:gridCol w="968108"/>
              </a:tblGrid>
              <a:tr h="202312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1" kern="1200" baseline="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ENERGETSKI BILANS</a:t>
                      </a:r>
                      <a:endParaRPr lang="en-US" sz="1800" b="1" kern="1200" baseline="0" dirty="0" smtClean="0">
                        <a:solidFill>
                          <a:srgbClr val="0066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OPŠTI PODACI</a:t>
                      </a: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GRAĐ.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PODACI</a:t>
                      </a: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SISTEM GRIJANJA</a:t>
                      </a: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SISTEM ZA PTV</a:t>
                      </a: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SISTEM HLAĐENJA</a:t>
                      </a: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RASVJETA</a:t>
                      </a:r>
                      <a:endParaRPr lang="bs-Latn-BA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MJERE</a:t>
                      </a: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1" kern="120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ENERGETSKI KALK.</a:t>
                      </a:r>
                      <a:endParaRPr lang="en-US" sz="1200" b="1" kern="1200" dirty="0" smtClean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EVIDENCIJA POTROŠNJE</a:t>
                      </a: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  <a:tr h="252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1" kern="120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ENERGETSKI BILANS</a:t>
                      </a:r>
                      <a:endParaRPr lang="en-US" sz="1200" b="1" kern="1200" dirty="0" smtClean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s-Latn-BA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ENERGETSKI IZVJEŠTAJ</a:t>
                      </a: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844824"/>
            <a:ext cx="949256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7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1157"/>
            <a:ext cx="949256" cy="10801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57797" y="719612"/>
            <a:ext cx="7380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bs-Latn-BA" sz="2400" b="1" dirty="0" smtClean="0">
                <a:solidFill>
                  <a:srgbClr val="008000"/>
                </a:solidFill>
                <a:latin typeface="Calibri"/>
              </a:rPr>
              <a:t>ENMA</a:t>
            </a:r>
            <a:r>
              <a:rPr lang="bs-Latn-BA" sz="2400" b="1" dirty="0" smtClean="0">
                <a:solidFill>
                  <a:srgbClr val="F79646"/>
                </a:solidFill>
                <a:latin typeface="Calibri"/>
              </a:rPr>
              <a:t>SOFT                                                             </a:t>
            </a:r>
            <a:r>
              <a:rPr lang="bs-Latn-BA" sz="2400" b="1" dirty="0" smtClean="0">
                <a:solidFill>
                  <a:srgbClr val="006600"/>
                </a:solidFill>
                <a:latin typeface="Calibri"/>
              </a:rPr>
              <a:t>OPŠTINA XY</a:t>
            </a:r>
            <a:endParaRPr lang="bs-Latn-BA" sz="2400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1340768"/>
            <a:ext cx="9144000" cy="45719"/>
          </a:xfrm>
          <a:prstGeom prst="rect">
            <a:avLst/>
          </a:prstGeom>
          <a:gradFill rotWithShape="1">
            <a:gsLst>
              <a:gs pos="0">
                <a:srgbClr val="B80000"/>
              </a:gs>
              <a:gs pos="100000">
                <a:srgbClr val="FFFFFF"/>
              </a:gs>
            </a:gsLst>
            <a:lin ang="0" scaled="1"/>
          </a:gra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712833"/>
              </p:ext>
            </p:extLst>
          </p:nvPr>
        </p:nvGraphicFramePr>
        <p:xfrm>
          <a:off x="0" y="1772816"/>
          <a:ext cx="3059832" cy="402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59832"/>
              </a:tblGrid>
              <a:tr h="0">
                <a:tc>
                  <a:txBody>
                    <a:bodyPr/>
                    <a:lstStyle/>
                    <a:p>
                      <a:r>
                        <a:rPr lang="bs-Latn-BA" sz="1600" b="1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OPŠTINA</a:t>
                      </a:r>
                      <a:r>
                        <a:rPr lang="bs-Latn-BA" sz="1600" b="1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 / OPĆINA</a:t>
                      </a:r>
                      <a:endParaRPr lang="en-US" sz="16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s-Latn-BA" sz="1600" b="1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SEKTORI</a:t>
                      </a:r>
                      <a:endParaRPr lang="en-US" sz="1600" b="1" kern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ZGRADARSTVO</a:t>
                      </a:r>
                      <a:endParaRPr lang="en-US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OBJEKAT</a:t>
                      </a:r>
                      <a:endParaRPr lang="en-US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EVIDENCIJA</a:t>
                      </a:r>
                      <a:r>
                        <a:rPr lang="sr-Latn-RS" sz="1600" b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POTROŠNJE</a:t>
                      </a:r>
                      <a:endParaRPr lang="en-US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1" kern="120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ENERGETSKI IZVJEŠTAJ</a:t>
                      </a:r>
                      <a:endParaRPr lang="en-US" sz="1600" b="1" kern="1200" dirty="0" smtClean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JAVNA RASVJETA</a:t>
                      </a:r>
                      <a:endParaRPr lang="en-US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SAOBRAĆAJ</a:t>
                      </a:r>
                      <a:endParaRPr lang="en-US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GRADSKO</a:t>
                      </a:r>
                      <a:r>
                        <a:rPr lang="sr-Latn-RS" sz="1600" b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GRIJANJE</a:t>
                      </a:r>
                      <a:endParaRPr lang="en-US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s-Latn-BA" sz="1600" b="1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SEAP/APEE PROJEKTI</a:t>
                      </a:r>
                      <a:endParaRPr lang="en-US" sz="1600" b="1" kern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154308" y="3933056"/>
            <a:ext cx="288032" cy="0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480511"/>
              </p:ext>
            </p:extLst>
          </p:nvPr>
        </p:nvGraphicFramePr>
        <p:xfrm>
          <a:off x="3134702" y="1386487"/>
          <a:ext cx="5829786" cy="5057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5" imgW="7876997" imgH="8524334" progId="Word.Document.12">
                  <p:embed/>
                </p:oleObj>
              </mc:Choice>
              <mc:Fallback>
                <p:oleObj name="Document" r:id="rId5" imgW="7876997" imgH="85243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34702" y="1386487"/>
                        <a:ext cx="5829786" cy="5057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47173" r="8405" b="40419"/>
          <a:stretch/>
        </p:blipFill>
        <p:spPr>
          <a:xfrm>
            <a:off x="-35920" y="6348490"/>
            <a:ext cx="9171491" cy="509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403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774279"/>
              </p:ext>
            </p:extLst>
          </p:nvPr>
        </p:nvGraphicFramePr>
        <p:xfrm>
          <a:off x="82200" y="2046288"/>
          <a:ext cx="8954296" cy="4206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21448"/>
                <a:gridCol w="7632848"/>
              </a:tblGrid>
              <a:tr h="432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OBJEKAT</a:t>
                      </a:r>
                      <a:r>
                        <a:rPr lang="en-US" sz="1800" b="1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r-Latn-RS" sz="1800" b="1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endParaRPr lang="en-US" sz="1800" b="1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MJERA 1: </a:t>
                      </a:r>
                      <a:r>
                        <a:rPr lang="sr-Latn-RS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vi-VN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Toplotna izolacija spoljašnjeg zida ili zida ka negrijanom prostoru</a:t>
                      </a:r>
                    </a:p>
                    <a:p>
                      <a:r>
                        <a:rPr lang="vi-VN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MJERA 2: </a:t>
                      </a:r>
                      <a:r>
                        <a:rPr lang="sr-Latn-RS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vi-VN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Toplotna izolacija krova</a:t>
                      </a:r>
                    </a:p>
                    <a:p>
                      <a:r>
                        <a:rPr lang="vi-VN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MJERA 3:</a:t>
                      </a:r>
                      <a:r>
                        <a:rPr lang="sr-Latn-RS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vi-VN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 Zamjena postojećih prozora I vrata  sa EE prozorima I vratima</a:t>
                      </a:r>
                    </a:p>
                    <a:p>
                      <a:r>
                        <a:rPr lang="vi-VN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MJERA </a:t>
                      </a:r>
                      <a:r>
                        <a:rPr lang="sr-Latn-RS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vi-VN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sr-Latn-RS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vi-VN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r-Latn-RS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vi-VN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Zamjena starog konvencionalnog kotla sa novim</a:t>
                      </a:r>
                    </a:p>
                    <a:p>
                      <a:r>
                        <a:rPr lang="vi-VN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MJERA </a:t>
                      </a:r>
                      <a:r>
                        <a:rPr lang="sr-Latn-RS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vi-VN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sr-Latn-RS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vi-VN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 Intervencije na cijevnoj mreži(popravljanje/izolacija/balansiranje)</a:t>
                      </a:r>
                    </a:p>
                    <a:p>
                      <a:r>
                        <a:rPr lang="vi-VN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MJERA </a:t>
                      </a:r>
                      <a:r>
                        <a:rPr lang="sr-Latn-RS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vi-VN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: </a:t>
                      </a:r>
                      <a:r>
                        <a:rPr lang="sr-Latn-RS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vi-VN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Automatski regulacioni sistem sa PI regulacijom</a:t>
                      </a:r>
                    </a:p>
                    <a:p>
                      <a:r>
                        <a:rPr lang="vi-VN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MJERA </a:t>
                      </a:r>
                      <a:r>
                        <a:rPr lang="sr-Latn-RS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vi-VN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: </a:t>
                      </a:r>
                      <a:r>
                        <a:rPr lang="sr-Latn-RS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vi-VN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Postavljanje termostatski ventila</a:t>
                      </a:r>
                    </a:p>
                    <a:p>
                      <a:r>
                        <a:rPr lang="vi-VN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MJERA </a:t>
                      </a:r>
                      <a:r>
                        <a:rPr lang="sr-Latn-RS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8</a:t>
                      </a:r>
                      <a:r>
                        <a:rPr lang="vi-VN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: </a:t>
                      </a:r>
                      <a:r>
                        <a:rPr lang="sr-Latn-RS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vi-VN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Uvođenje solarnog Sistema za grijanje tople vode</a:t>
                      </a:r>
                    </a:p>
                    <a:p>
                      <a:r>
                        <a:rPr lang="vi-VN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MJERA </a:t>
                      </a:r>
                      <a:r>
                        <a:rPr lang="sr-Latn-RS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vi-VN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: </a:t>
                      </a:r>
                      <a:r>
                        <a:rPr lang="sr-Latn-RS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vi-VN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Ugradnja toplotne pumpe za grijanje prostora I tople vode </a:t>
                      </a:r>
                    </a:p>
                    <a:p>
                      <a:r>
                        <a:rPr lang="vi-VN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MJERA </a:t>
                      </a:r>
                      <a:r>
                        <a:rPr lang="sr-Latn-RS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vi-VN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: Ugradnja EE split Sistema </a:t>
                      </a:r>
                    </a:p>
                    <a:p>
                      <a:r>
                        <a:rPr lang="vi-VN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MJERA </a:t>
                      </a:r>
                      <a:r>
                        <a:rPr lang="sr-Latn-RS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11</a:t>
                      </a:r>
                      <a:r>
                        <a:rPr lang="vi-VN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: Zamjena rasvjetnih tijela sa EE rasvjetnim tijelima – un</a:t>
                      </a:r>
                      <a:r>
                        <a:rPr lang="sr-Latn-RS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vi-VN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 rasvjeta</a:t>
                      </a:r>
                    </a:p>
                    <a:p>
                      <a:r>
                        <a:rPr lang="vi-VN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MJERA </a:t>
                      </a:r>
                      <a:r>
                        <a:rPr lang="sr-Latn-RS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12</a:t>
                      </a:r>
                      <a:r>
                        <a:rPr lang="vi-VN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: Regulacija – unutrašnja rasvjeta</a:t>
                      </a:r>
                    </a:p>
                    <a:p>
                      <a:r>
                        <a:rPr lang="vi-VN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MJERA </a:t>
                      </a:r>
                      <a:r>
                        <a:rPr lang="sr-Latn-RS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13</a:t>
                      </a:r>
                      <a:r>
                        <a:rPr lang="vi-VN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: Zamjena rasvjetnih tijela sa EE rasvjetnim tijelima – vanjska rasvjeta</a:t>
                      </a:r>
                    </a:p>
                    <a:p>
                      <a:r>
                        <a:rPr lang="vi-VN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MJERA </a:t>
                      </a:r>
                      <a:r>
                        <a:rPr lang="sr-Latn-RS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14</a:t>
                      </a:r>
                      <a:r>
                        <a:rPr lang="vi-VN" sz="1800" b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: Regulacija – vanjska rasvjeta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721808"/>
              </p:ext>
            </p:extLst>
          </p:nvPr>
        </p:nvGraphicFramePr>
        <p:xfrm>
          <a:off x="1344792" y="3068960"/>
          <a:ext cx="6089823" cy="20228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93045"/>
                <a:gridCol w="1384523"/>
                <a:gridCol w="1165914"/>
                <a:gridCol w="1384523"/>
                <a:gridCol w="1061818"/>
              </a:tblGrid>
              <a:tr h="288000">
                <a:tc gridSpan="5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bs-Latn-BA" sz="1050" b="1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s-Latn-BA" sz="2000" b="1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MJERA</a:t>
                      </a:r>
                      <a:r>
                        <a:rPr lang="bs-Latn-BA" sz="2000" b="1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– XXXXXX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s-Latn-BA" sz="2000" b="1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Za: OBJEKAT Y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bs-Latn-BA" sz="1050" b="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s-Latn-BA" sz="2000" b="1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 SEAP-u?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800" b="1" dirty="0">
                        <a:solidFill>
                          <a:srgbClr val="008000"/>
                        </a:solidFill>
                        <a:effectLst/>
                        <a:latin typeface="+mj-lt"/>
                        <a:ea typeface="PMingLiU"/>
                        <a:cs typeface="Times New Roman"/>
                      </a:endParaRPr>
                    </a:p>
                  </a:txBody>
                  <a:tcPr marL="48492" marR="48492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PMingLiU"/>
                        <a:cs typeface="Times New Roman"/>
                      </a:endParaRPr>
                    </a:p>
                  </a:txBody>
                  <a:tcPr marL="48492" marR="48492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s-Latn-BA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PMingLiU"/>
                          <a:cs typeface="Times New Roman"/>
                        </a:rPr>
                        <a:t>DA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PMingLiU"/>
                        <a:cs typeface="Times New Roman"/>
                      </a:endParaRPr>
                    </a:p>
                  </a:txBody>
                  <a:tcPr marL="48492" marR="48492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PMingLiU"/>
                        <a:cs typeface="Times New Roman"/>
                      </a:endParaRPr>
                    </a:p>
                  </a:txBody>
                  <a:tcPr marL="48492" marR="48492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s-Latn-BA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PMingLiU"/>
                          <a:cs typeface="Times New Roman"/>
                        </a:rPr>
                        <a:t>NE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PMingLiU"/>
                        <a:cs typeface="Times New Roman"/>
                      </a:endParaRPr>
                    </a:p>
                  </a:txBody>
                  <a:tcPr marL="48492" marR="48492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PMingLiU"/>
                        <a:cs typeface="Times New Roman"/>
                      </a:endParaRPr>
                    </a:p>
                  </a:txBody>
                  <a:tcPr marL="48492" marR="48492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0">
                <a:tc gridSpan="5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PMingLiU"/>
                        <a:cs typeface="Times New Roman"/>
                      </a:endParaRPr>
                    </a:p>
                  </a:txBody>
                  <a:tcPr marL="48492" marR="48492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PMingLiU"/>
                        <a:cs typeface="Times New Roman"/>
                      </a:endParaRPr>
                    </a:p>
                  </a:txBody>
                  <a:tcPr marL="48492" marR="48492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PMingLiU"/>
                        <a:cs typeface="Times New Roman"/>
                      </a:endParaRPr>
                    </a:p>
                  </a:txBody>
                  <a:tcPr marL="48492" marR="48492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PMingLiU"/>
                        <a:cs typeface="Times New Roman"/>
                      </a:endParaRPr>
                    </a:p>
                  </a:txBody>
                  <a:tcPr marL="48492" marR="48492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PMingLiU"/>
                        <a:cs typeface="Times New Roman"/>
                      </a:endParaRPr>
                    </a:p>
                  </a:txBody>
                  <a:tcPr marL="48492" marR="48492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960407"/>
              </p:ext>
            </p:extLst>
          </p:nvPr>
        </p:nvGraphicFramePr>
        <p:xfrm>
          <a:off x="36826" y="2274888"/>
          <a:ext cx="8973018" cy="3924888"/>
        </p:xfrm>
        <a:graphic>
          <a:graphicData uri="http://schemas.openxmlformats.org/drawingml/2006/table">
            <a:tbl>
              <a:tblPr/>
              <a:tblGrid>
                <a:gridCol w="453183"/>
                <a:gridCol w="1722095"/>
                <a:gridCol w="997003"/>
                <a:gridCol w="980521"/>
                <a:gridCol w="1038201"/>
                <a:gridCol w="1186514"/>
                <a:gridCol w="1112358"/>
                <a:gridCol w="907080"/>
                <a:gridCol w="576063"/>
              </a:tblGrid>
              <a:tr h="232905"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n-lt"/>
                        </a:rPr>
                        <a:t>SEAP</a:t>
                      </a:r>
                      <a:r>
                        <a:rPr lang="en-US" sz="1600" b="1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n-lt"/>
                        </a:rPr>
                        <a:t> PLAN</a:t>
                      </a:r>
                      <a:endParaRPr lang="en-US" sz="16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OBJEKAT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/ MJERA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48064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Br.pr.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Naziv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projekta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Investicija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Početak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projekta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Kraj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projekta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Ušteda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energije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Smanjenje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Proiz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iz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971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godina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godina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MWh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MWh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9719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Javni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objekti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vlasništvu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Općine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71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Projekat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1500000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71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Projekat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1.2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900000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71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Projekat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…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719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Javni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objekti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koji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nisu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vlasništvu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Općine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71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Projekat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505000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71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Projekat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2.2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71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Projekat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…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2000000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719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Objekti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namjenjeni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stanovanje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71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Projekat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1000000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71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Projekat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3.2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40074000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71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Projekat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…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5000000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28553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719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Općinska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javna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rasvjeta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71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Projekat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3000000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1157"/>
            <a:ext cx="949256" cy="10801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57797" y="719612"/>
            <a:ext cx="7380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bs-Latn-BA" sz="2400" b="1" dirty="0" smtClean="0">
                <a:solidFill>
                  <a:srgbClr val="008000"/>
                </a:solidFill>
                <a:latin typeface="Calibri"/>
              </a:rPr>
              <a:t>ENMA</a:t>
            </a:r>
            <a:r>
              <a:rPr lang="bs-Latn-BA" sz="2400" b="1" dirty="0" smtClean="0">
                <a:solidFill>
                  <a:srgbClr val="F79646"/>
                </a:solidFill>
                <a:latin typeface="Calibri"/>
              </a:rPr>
              <a:t>SOFT                                                             </a:t>
            </a:r>
            <a:r>
              <a:rPr lang="bs-Latn-BA" sz="2400" b="1" dirty="0" smtClean="0">
                <a:solidFill>
                  <a:srgbClr val="006600"/>
                </a:solidFill>
                <a:latin typeface="Calibri"/>
              </a:rPr>
              <a:t>OPŠTINA XY</a:t>
            </a:r>
            <a:endParaRPr lang="bs-Latn-BA" sz="2400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1340768"/>
            <a:ext cx="9144000" cy="45719"/>
          </a:xfrm>
          <a:prstGeom prst="rect">
            <a:avLst/>
          </a:prstGeom>
          <a:gradFill rotWithShape="1">
            <a:gsLst>
              <a:gs pos="0">
                <a:srgbClr val="B80000"/>
              </a:gs>
              <a:gs pos="100000">
                <a:srgbClr val="FFFFFF"/>
              </a:gs>
            </a:gsLst>
            <a:lin ang="0" scaled="1"/>
          </a:gra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479" y="1599182"/>
            <a:ext cx="6457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bs-Latn-BA" sz="2400" b="1" dirty="0" smtClean="0">
                <a:solidFill>
                  <a:srgbClr val="006600"/>
                </a:solidFill>
                <a:latin typeface="Calibri"/>
              </a:rPr>
              <a:t>VEZA– ENERGETSKI MENADŽMENT – SEAP/LEEAP</a:t>
            </a:r>
            <a:endParaRPr lang="bs-Latn-BA" sz="2400" b="1" dirty="0">
              <a:solidFill>
                <a:srgbClr val="006600"/>
              </a:solidFill>
              <a:latin typeface="Calibri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661360"/>
              </p:ext>
            </p:extLst>
          </p:nvPr>
        </p:nvGraphicFramePr>
        <p:xfrm>
          <a:off x="63479" y="2267635"/>
          <a:ext cx="8973018" cy="3974943"/>
        </p:xfrm>
        <a:graphic>
          <a:graphicData uri="http://schemas.openxmlformats.org/drawingml/2006/table">
            <a:tbl>
              <a:tblPr/>
              <a:tblGrid>
                <a:gridCol w="453183"/>
                <a:gridCol w="1722095"/>
                <a:gridCol w="997003"/>
                <a:gridCol w="980521"/>
                <a:gridCol w="1038201"/>
                <a:gridCol w="1186514"/>
                <a:gridCol w="1112358"/>
                <a:gridCol w="907080"/>
                <a:gridCol w="576063"/>
              </a:tblGrid>
              <a:tr h="246950"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n-lt"/>
                        </a:rPr>
                        <a:t>SEAP</a:t>
                      </a:r>
                      <a:r>
                        <a:rPr lang="en-US" sz="1600" b="1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n-lt"/>
                        </a:rPr>
                        <a:t> PLAN</a:t>
                      </a:r>
                      <a:endParaRPr lang="en-US" sz="16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OBJEKAT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/ MJERA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48677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Br.pr.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Naziv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projekta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Investicija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Početak projekta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Kraj</a:t>
                      </a:r>
                      <a:endParaRPr lang="sr-Latn-R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projekta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Ušteda</a:t>
                      </a:r>
                      <a:endParaRPr lang="sr-Latn-R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energije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Smanjenje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sr-Latn-R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Proiz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Iz</a:t>
                      </a:r>
                      <a:endParaRPr lang="sr-Latn-R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160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godina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godina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MWh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MWh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1608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Javni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objekti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vlasništvu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Općine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60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Projekat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1500000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60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</a:rPr>
                        <a:t>Projekat</a:t>
                      </a:r>
                      <a:r>
                        <a:rPr lang="en-US" sz="1400" b="1" i="0" u="none" strike="noStrike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</a:rPr>
                        <a:t> 1.2</a:t>
                      </a:r>
                      <a:endParaRPr lang="vi-VN" sz="14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</a:rPr>
                        <a:t>900000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</a:rPr>
                        <a:t>3491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</a:rPr>
                        <a:t>2664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400" b="1" i="0" u="none" strike="noStrike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en-US" sz="14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160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Projekat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…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608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Javni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objekti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koji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nisu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vlasništvu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Općine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60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Projekat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505000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60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Projekat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2.2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60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Projekat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…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2000000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608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Objekti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namjenjeni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stanovanje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60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Projekat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1000000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60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Projekat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3.2</a:t>
                      </a:r>
                      <a:endParaRPr lang="vi-V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40074000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60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Projekat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…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5000000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28553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608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Općinska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javna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rasvjeta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60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Projekat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3000000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6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835514"/>
              </p:ext>
            </p:extLst>
          </p:nvPr>
        </p:nvGraphicFramePr>
        <p:xfrm>
          <a:off x="-1" y="2027719"/>
          <a:ext cx="9144002" cy="4634075"/>
        </p:xfrm>
        <a:graphic>
          <a:graphicData uri="http://schemas.openxmlformats.org/drawingml/2006/table">
            <a:tbl>
              <a:tblPr/>
              <a:tblGrid>
                <a:gridCol w="377852"/>
                <a:gridCol w="1057984"/>
                <a:gridCol w="755702"/>
                <a:gridCol w="604562"/>
                <a:gridCol w="604562"/>
                <a:gridCol w="604562"/>
                <a:gridCol w="680132"/>
                <a:gridCol w="680132"/>
                <a:gridCol w="982414"/>
                <a:gridCol w="491206"/>
                <a:gridCol w="491206"/>
                <a:gridCol w="453422"/>
                <a:gridCol w="453422"/>
                <a:gridCol w="453422"/>
                <a:gridCol w="453422"/>
              </a:tblGrid>
              <a:tr h="231738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SEAP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PLAN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PROVEDENO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823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Br.pr.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Naziv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projekta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Investicija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Početak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projekta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Kraj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projekta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Ušteda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energije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Smanjenje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Proiz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iz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Objekat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Ušteda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energije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Smanjenje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Proiz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energije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iz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6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godina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godina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MWh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MWh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MWh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MWh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9620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Javni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objekti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vlasništvu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Općine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620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Projekat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Objekat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6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Objekat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6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Objekat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6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Projekat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1.2</a:t>
                      </a:r>
                      <a:endParaRPr lang="vi-V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900000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6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Projekat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…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240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Javni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objekti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koji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nisu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vlasništvu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Općine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6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Projekat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505000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Objekat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62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Projekat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2.2</a:t>
                      </a:r>
                      <a:endParaRPr lang="vi-V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6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6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Projekat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…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620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Objekti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namjenjeni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stanovanje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6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Projekat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6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Projekat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3.2</a:t>
                      </a:r>
                      <a:endParaRPr lang="vi-V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40074000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6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Projekat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…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5000000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620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Općinska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javna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rasvjeta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6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Projekat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3000000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62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UKUPNO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58629000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64564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27970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REALIZOVANO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1060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425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1157"/>
            <a:ext cx="949256" cy="10801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57797" y="719612"/>
            <a:ext cx="7380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bs-Latn-BA" sz="2400" b="1" dirty="0" smtClean="0">
                <a:solidFill>
                  <a:srgbClr val="008000"/>
                </a:solidFill>
                <a:latin typeface="Calibri"/>
              </a:rPr>
              <a:t>ENMA</a:t>
            </a:r>
            <a:r>
              <a:rPr lang="bs-Latn-BA" sz="2400" b="1" dirty="0" smtClean="0">
                <a:solidFill>
                  <a:srgbClr val="F79646"/>
                </a:solidFill>
                <a:latin typeface="Calibri"/>
              </a:rPr>
              <a:t>SOFT                                                             </a:t>
            </a:r>
            <a:r>
              <a:rPr lang="bs-Latn-BA" sz="2400" b="1" dirty="0" smtClean="0">
                <a:solidFill>
                  <a:srgbClr val="006600"/>
                </a:solidFill>
                <a:latin typeface="Calibri"/>
              </a:rPr>
              <a:t>OPŠTINA XY</a:t>
            </a:r>
            <a:endParaRPr lang="bs-Latn-BA" sz="2400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340768"/>
            <a:ext cx="9144000" cy="45719"/>
          </a:xfrm>
          <a:prstGeom prst="rect">
            <a:avLst/>
          </a:prstGeom>
          <a:gradFill rotWithShape="1">
            <a:gsLst>
              <a:gs pos="0">
                <a:srgbClr val="B80000"/>
              </a:gs>
              <a:gs pos="100000">
                <a:srgbClr val="FFFFFF"/>
              </a:gs>
            </a:gsLst>
            <a:lin ang="0" scaled="1"/>
          </a:gra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748" y="1484784"/>
            <a:ext cx="1724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bs-Latn-BA" sz="2400" b="1" dirty="0" smtClean="0">
                <a:solidFill>
                  <a:srgbClr val="006600"/>
                </a:solidFill>
                <a:latin typeface="Calibri"/>
              </a:rPr>
              <a:t>SEAP/LEEAP</a:t>
            </a:r>
            <a:endParaRPr lang="bs-Latn-BA" sz="2400" b="1" dirty="0">
              <a:solidFill>
                <a:srgbClr val="0066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067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693" y="1124744"/>
            <a:ext cx="3816423" cy="4342554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0280" y="1412776"/>
            <a:ext cx="5040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  <a:latin typeface="Calibri" pitchFamily="34" charset="0"/>
              </a:rPr>
              <a:t>HVALA NA PA</a:t>
            </a:r>
            <a:r>
              <a:rPr lang="bs-Latn-BA" sz="4000" b="1" dirty="0">
                <a:solidFill>
                  <a:prstClr val="black"/>
                </a:solidFill>
                <a:latin typeface="Calibri" pitchFamily="34" charset="0"/>
              </a:rPr>
              <a:t>ŽNJI</a:t>
            </a:r>
            <a:r>
              <a:rPr lang="en-GB" sz="4000" b="1" dirty="0">
                <a:solidFill>
                  <a:prstClr val="black"/>
                </a:solidFill>
                <a:latin typeface="Calibri" pitchFamily="34" charset="0"/>
              </a:rPr>
              <a:t>!!</a:t>
            </a:r>
          </a:p>
        </p:txBody>
      </p:sp>
      <p:sp>
        <p:nvSpPr>
          <p:cNvPr id="12" name="Text Box 5"/>
          <p:cNvSpPr txBox="1">
            <a:spLocks noChangeArrowheads="1" noChangeShapeType="1"/>
          </p:cNvSpPr>
          <p:nvPr/>
        </p:nvSpPr>
        <p:spPr bwMode="auto">
          <a:xfrm>
            <a:off x="4788024" y="5555497"/>
            <a:ext cx="3095625" cy="43180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/>
            <a:r>
              <a:rPr lang="en-US" b="1" u="sng" dirty="0">
                <a:solidFill>
                  <a:srgbClr val="006600"/>
                </a:solidFill>
                <a:latin typeface="Calibri" pitchFamily="34" charset="0"/>
                <a:cs typeface="Arial" charset="0"/>
              </a:rPr>
              <a:t>www.sustainable-energybih.org</a:t>
            </a:r>
            <a:endParaRPr lang="bs-Latn-BA" b="1" u="sng" dirty="0">
              <a:solidFill>
                <a:srgbClr val="006600"/>
              </a:solidFill>
              <a:latin typeface="Calibri" pitchFamily="34" charset="0"/>
              <a:cs typeface="Arial" charset="0"/>
            </a:endParaRPr>
          </a:p>
          <a:p>
            <a:pPr algn="ctr"/>
            <a:endParaRPr lang="en-US" b="1" dirty="0">
              <a:solidFill>
                <a:srgbClr val="006600"/>
              </a:solidFill>
              <a:latin typeface="Calibri" pitchFamily="34" charset="0"/>
              <a:cs typeface="Arial" charset="0"/>
            </a:endParaRPr>
          </a:p>
          <a:p>
            <a:pPr algn="ctr"/>
            <a:endParaRPr lang="en-US" dirty="0">
              <a:solidFill>
                <a:srgbClr val="006600"/>
              </a:solidFill>
              <a:latin typeface="Calibri" pitchFamily="34" charset="0"/>
              <a:cs typeface="Arial" charset="0"/>
            </a:endParaRPr>
          </a:p>
          <a:p>
            <a:pPr algn="ctr"/>
            <a:endParaRPr lang="en-US" dirty="0">
              <a:solidFill>
                <a:srgbClr val="006600"/>
              </a:solidFill>
              <a:cs typeface="Arial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2569" y="2098100"/>
            <a:ext cx="8597903" cy="45719"/>
          </a:xfrm>
          <a:prstGeom prst="rect">
            <a:avLst/>
          </a:prstGeom>
          <a:gradFill rotWithShape="1">
            <a:gsLst>
              <a:gs pos="0">
                <a:srgbClr val="B80000"/>
              </a:gs>
              <a:gs pos="100000">
                <a:srgbClr val="FFFFFF"/>
              </a:gs>
            </a:gsLst>
            <a:lin ang="0" scaled="1"/>
          </a:gra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23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43512" y="1243140"/>
            <a:ext cx="2373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2010 -2013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1240" y="4437437"/>
            <a:ext cx="2137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ODRŽIVI   ENERGETSKI  AKCIONI   PLANOVI</a:t>
            </a:r>
            <a:r>
              <a:rPr lang="bs-Latn-B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bs-Latn-B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- SEAP-i</a:t>
            </a:r>
            <a:endParaRPr lang="bs-Latn-B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707037" y="1239177"/>
            <a:ext cx="2260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s-Latn-B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2013 -2016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611987" y="5406933"/>
            <a:ext cx="2378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s-Latn-B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ENERGETSKI MENADŽMENT</a:t>
            </a:r>
            <a:endParaRPr lang="bs-Latn-B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1561969" y="1100746"/>
            <a:ext cx="5907936" cy="5496605"/>
            <a:chOff x="692201" y="461665"/>
            <a:chExt cx="7632848" cy="6666611"/>
          </a:xfrm>
        </p:grpSpPr>
        <p:pic>
          <p:nvPicPr>
            <p:cNvPr id="8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77" b="96454" l="4567" r="95591"/>
                      </a14:imgEffect>
                      <a14:imgEffect>
                        <a14:artisticCutou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201" y="461665"/>
              <a:ext cx="7632848" cy="66666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13" t="18802" b="1"/>
            <a:stretch/>
          </p:blipFill>
          <p:spPr>
            <a:xfrm>
              <a:off x="969944" y="2588869"/>
              <a:ext cx="1039932" cy="777146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799" y="2880018"/>
              <a:ext cx="1065597" cy="799197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944" y="2875030"/>
              <a:ext cx="1025198" cy="768899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616"/>
            <a:stretch/>
          </p:blipFill>
          <p:spPr>
            <a:xfrm>
              <a:off x="6205663" y="2727677"/>
              <a:ext cx="1051115" cy="782467"/>
            </a:xfrm>
            <a:prstGeom prst="rect">
              <a:avLst/>
            </a:prstGeom>
          </p:spPr>
        </p:pic>
        <p:sp>
          <p:nvSpPr>
            <p:cNvPr id="90" name="Half Frame 89"/>
            <p:cNvSpPr/>
            <p:nvPr/>
          </p:nvSpPr>
          <p:spPr>
            <a:xfrm>
              <a:off x="3489983" y="2875030"/>
              <a:ext cx="239719" cy="277621"/>
            </a:xfrm>
            <a:prstGeom prst="halfFrame">
              <a:avLst>
                <a:gd name="adj1" fmla="val 27129"/>
                <a:gd name="adj2" fmla="val 28023"/>
              </a:avLst>
            </a:prstGeom>
            <a:solidFill>
              <a:srgbClr val="00800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1" name="Half Frame 90"/>
            <p:cNvSpPr/>
            <p:nvPr/>
          </p:nvSpPr>
          <p:spPr>
            <a:xfrm rot="10800000">
              <a:off x="4315863" y="3384717"/>
              <a:ext cx="239719" cy="277620"/>
            </a:xfrm>
            <a:prstGeom prst="halfFrame">
              <a:avLst>
                <a:gd name="adj1" fmla="val 27129"/>
                <a:gd name="adj2" fmla="val 28023"/>
              </a:avLst>
            </a:prstGeom>
            <a:solidFill>
              <a:srgbClr val="008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6200297" y="2722841"/>
              <a:ext cx="1065599" cy="787305"/>
              <a:chOff x="5240435" y="-459304"/>
              <a:chExt cx="1861299" cy="1249026"/>
            </a:xfrm>
          </p:grpSpPr>
          <p:sp>
            <p:nvSpPr>
              <p:cNvPr id="132" name="Half Frame 131"/>
              <p:cNvSpPr/>
              <p:nvPr/>
            </p:nvSpPr>
            <p:spPr>
              <a:xfrm>
                <a:off x="5240435" y="-459304"/>
                <a:ext cx="418721" cy="440432"/>
              </a:xfrm>
              <a:prstGeom prst="halfFrame">
                <a:avLst>
                  <a:gd name="adj1" fmla="val 27129"/>
                  <a:gd name="adj2" fmla="val 28023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Half Frame 132"/>
              <p:cNvSpPr/>
              <p:nvPr/>
            </p:nvSpPr>
            <p:spPr>
              <a:xfrm rot="10800000">
                <a:off x="6683013" y="349289"/>
                <a:ext cx="418721" cy="440433"/>
              </a:xfrm>
              <a:prstGeom prst="halfFrame">
                <a:avLst>
                  <a:gd name="adj1" fmla="val 27129"/>
                  <a:gd name="adj2" fmla="val 28023"/>
                </a:avLst>
              </a:prstGeom>
              <a:solidFill>
                <a:srgbClr val="92D0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2287469" y="1696782"/>
              <a:ext cx="1075501" cy="789279"/>
              <a:chOff x="1270578" y="3316899"/>
              <a:chExt cx="1878592" cy="1252157"/>
            </a:xfrm>
          </p:grpSpPr>
          <p:pic>
            <p:nvPicPr>
              <p:cNvPr id="129" name="Picture 128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10962" r="1618"/>
              <a:stretch/>
            </p:blipFill>
            <p:spPr>
              <a:xfrm>
                <a:off x="1291263" y="3336628"/>
                <a:ext cx="1836000" cy="1232428"/>
              </a:xfrm>
              <a:prstGeom prst="rect">
                <a:avLst/>
              </a:prstGeom>
            </p:spPr>
          </p:pic>
          <p:sp>
            <p:nvSpPr>
              <p:cNvPr id="130" name="Half Frame 129"/>
              <p:cNvSpPr/>
              <p:nvPr/>
            </p:nvSpPr>
            <p:spPr>
              <a:xfrm>
                <a:off x="1270578" y="3316899"/>
                <a:ext cx="439405" cy="440432"/>
              </a:xfrm>
              <a:prstGeom prst="halfFrame">
                <a:avLst>
                  <a:gd name="adj1" fmla="val 27129"/>
                  <a:gd name="adj2" fmla="val 28023"/>
                </a:avLst>
              </a:prstGeom>
              <a:solidFill>
                <a:srgbClr val="E4FC04"/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Half Frame 130"/>
              <p:cNvSpPr/>
              <p:nvPr/>
            </p:nvSpPr>
            <p:spPr>
              <a:xfrm rot="10800000">
                <a:off x="2730450" y="4128621"/>
                <a:ext cx="418720" cy="440432"/>
              </a:xfrm>
              <a:prstGeom prst="halfFrame">
                <a:avLst>
                  <a:gd name="adj1" fmla="val 27129"/>
                  <a:gd name="adj2" fmla="val 28023"/>
                </a:avLst>
              </a:prstGeom>
              <a:solidFill>
                <a:srgbClr val="E4FC0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4917" y="1758747"/>
              <a:ext cx="1051115" cy="783581"/>
            </a:xfrm>
            <a:prstGeom prst="rect">
              <a:avLst/>
            </a:prstGeom>
          </p:spPr>
        </p:pic>
        <p:sp>
          <p:nvSpPr>
            <p:cNvPr id="95" name="Half Frame 94"/>
            <p:cNvSpPr/>
            <p:nvPr/>
          </p:nvSpPr>
          <p:spPr>
            <a:xfrm>
              <a:off x="3534053" y="1751054"/>
              <a:ext cx="239718" cy="277620"/>
            </a:xfrm>
            <a:prstGeom prst="halfFrame">
              <a:avLst>
                <a:gd name="adj1" fmla="val 27129"/>
                <a:gd name="adj2" fmla="val 28023"/>
              </a:avLst>
            </a:prstGeom>
            <a:solidFill>
              <a:srgbClr val="FFFF66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" name="Half Frame 95"/>
            <p:cNvSpPr/>
            <p:nvPr/>
          </p:nvSpPr>
          <p:spPr>
            <a:xfrm rot="10800000">
              <a:off x="4359932" y="2260740"/>
              <a:ext cx="239719" cy="277620"/>
            </a:xfrm>
            <a:prstGeom prst="halfFrame">
              <a:avLst>
                <a:gd name="adj1" fmla="val 27129"/>
                <a:gd name="adj2" fmla="val 28023"/>
              </a:avLst>
            </a:prstGeom>
            <a:solidFill>
              <a:srgbClr val="FFFF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2057654" y="555673"/>
              <a:ext cx="1065596" cy="787304"/>
              <a:chOff x="3293054" y="1603835"/>
              <a:chExt cx="1861295" cy="1249027"/>
            </a:xfrm>
          </p:grpSpPr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00299" y="1612435"/>
                <a:ext cx="1835996" cy="1224002"/>
              </a:xfrm>
              <a:prstGeom prst="rect">
                <a:avLst/>
              </a:prstGeom>
            </p:spPr>
          </p:pic>
          <p:sp>
            <p:nvSpPr>
              <p:cNvPr id="127" name="Half Frame 126"/>
              <p:cNvSpPr/>
              <p:nvPr/>
            </p:nvSpPr>
            <p:spPr>
              <a:xfrm>
                <a:off x="3293054" y="1603835"/>
                <a:ext cx="418721" cy="440432"/>
              </a:xfrm>
              <a:prstGeom prst="halfFrame">
                <a:avLst>
                  <a:gd name="adj1" fmla="val 27129"/>
                  <a:gd name="adj2" fmla="val 28023"/>
                </a:avLst>
              </a:prstGeom>
              <a:solidFill>
                <a:srgbClr val="FBD805"/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Half Frame 127"/>
              <p:cNvSpPr/>
              <p:nvPr/>
            </p:nvSpPr>
            <p:spPr>
              <a:xfrm rot="10800000">
                <a:off x="4735630" y="2412429"/>
                <a:ext cx="418719" cy="440433"/>
              </a:xfrm>
              <a:prstGeom prst="halfFrame">
                <a:avLst>
                  <a:gd name="adj1" fmla="val 27129"/>
                  <a:gd name="adj2" fmla="val 28023"/>
                </a:avLst>
              </a:prstGeom>
              <a:solidFill>
                <a:srgbClr val="FBD80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2294" y="1171340"/>
              <a:ext cx="1051116" cy="771529"/>
            </a:xfrm>
            <a:prstGeom prst="rect">
              <a:avLst/>
            </a:prstGeom>
          </p:spPr>
        </p:pic>
        <p:sp>
          <p:nvSpPr>
            <p:cNvPr id="99" name="Half Frame 98"/>
            <p:cNvSpPr/>
            <p:nvPr/>
          </p:nvSpPr>
          <p:spPr>
            <a:xfrm>
              <a:off x="5529170" y="1168435"/>
              <a:ext cx="239719" cy="277619"/>
            </a:xfrm>
            <a:prstGeom prst="halfFrame">
              <a:avLst>
                <a:gd name="adj1" fmla="val 27129"/>
                <a:gd name="adj2" fmla="val 28023"/>
              </a:avLst>
            </a:prstGeom>
            <a:solidFill>
              <a:srgbClr val="FF990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" name="Half Frame 99"/>
            <p:cNvSpPr/>
            <p:nvPr/>
          </p:nvSpPr>
          <p:spPr>
            <a:xfrm rot="10800000">
              <a:off x="6355050" y="1678121"/>
              <a:ext cx="239719" cy="277618"/>
            </a:xfrm>
            <a:prstGeom prst="halfFrame">
              <a:avLst>
                <a:gd name="adj1" fmla="val 27129"/>
                <a:gd name="adj2" fmla="val 28023"/>
              </a:avLst>
            </a:prstGeom>
            <a:solidFill>
              <a:srgbClr val="FF99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628" y="3717054"/>
              <a:ext cx="1065598" cy="792875"/>
            </a:xfrm>
            <a:prstGeom prst="rect">
              <a:avLst/>
            </a:prstGeom>
          </p:spPr>
        </p:pic>
        <p:sp>
          <p:nvSpPr>
            <p:cNvPr id="102" name="Oval 101"/>
            <p:cNvSpPr/>
            <p:nvPr/>
          </p:nvSpPr>
          <p:spPr>
            <a:xfrm>
              <a:off x="6731220" y="1514267"/>
              <a:ext cx="126680" cy="10336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3205888" y="892221"/>
              <a:ext cx="126680" cy="103366"/>
            </a:xfrm>
            <a:prstGeom prst="ellipse">
              <a:avLst/>
            </a:prstGeom>
            <a:solidFill>
              <a:srgbClr val="FBD805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2917054" y="1493397"/>
              <a:ext cx="126680" cy="103366"/>
            </a:xfrm>
            <a:prstGeom prst="ellipse">
              <a:avLst/>
            </a:prstGeom>
            <a:solidFill>
              <a:srgbClr val="E4FC04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3672828" y="1483349"/>
              <a:ext cx="126680" cy="103366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3962041" y="2678970"/>
              <a:ext cx="126680" cy="103366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6667881" y="2438962"/>
              <a:ext cx="126680" cy="10336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2641167" y="3479747"/>
              <a:ext cx="126680" cy="103366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" name="Half Frame 108"/>
            <p:cNvSpPr/>
            <p:nvPr/>
          </p:nvSpPr>
          <p:spPr>
            <a:xfrm>
              <a:off x="2554268" y="3715374"/>
              <a:ext cx="282328" cy="282517"/>
            </a:xfrm>
            <a:prstGeom prst="halfFrame">
              <a:avLst>
                <a:gd name="adj1" fmla="val 27129"/>
                <a:gd name="adj2" fmla="val 28023"/>
              </a:avLst>
            </a:prstGeom>
            <a:solidFill>
              <a:srgbClr val="CC000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Half Frame 109"/>
            <p:cNvSpPr/>
            <p:nvPr/>
          </p:nvSpPr>
          <p:spPr>
            <a:xfrm rot="10800000">
              <a:off x="3370909" y="4227410"/>
              <a:ext cx="255317" cy="282519"/>
            </a:xfrm>
            <a:prstGeom prst="halfFrame">
              <a:avLst>
                <a:gd name="adj1" fmla="val 27129"/>
                <a:gd name="adj2" fmla="val 28023"/>
              </a:avLst>
            </a:prstGeom>
            <a:solidFill>
              <a:srgbClr val="CC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" name="Half Frame 110"/>
            <p:cNvSpPr/>
            <p:nvPr/>
          </p:nvSpPr>
          <p:spPr>
            <a:xfrm>
              <a:off x="4700798" y="2885988"/>
              <a:ext cx="239718" cy="277620"/>
            </a:xfrm>
            <a:prstGeom prst="halfFrame">
              <a:avLst>
                <a:gd name="adj1" fmla="val 27129"/>
                <a:gd name="adj2" fmla="val 28023"/>
              </a:avLst>
            </a:prstGeom>
            <a:solidFill>
              <a:srgbClr val="FFFF66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2" name="Half Frame 111"/>
            <p:cNvSpPr/>
            <p:nvPr/>
          </p:nvSpPr>
          <p:spPr>
            <a:xfrm rot="10800000">
              <a:off x="5526677" y="3395674"/>
              <a:ext cx="239719" cy="277620"/>
            </a:xfrm>
            <a:prstGeom prst="halfFrame">
              <a:avLst>
                <a:gd name="adj1" fmla="val 27129"/>
                <a:gd name="adj2" fmla="val 28023"/>
              </a:avLst>
            </a:prstGeom>
            <a:solidFill>
              <a:srgbClr val="FFFF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4678105" y="2624313"/>
              <a:ext cx="126680" cy="103366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4" name="Half Frame 113"/>
            <p:cNvSpPr/>
            <p:nvPr/>
          </p:nvSpPr>
          <p:spPr>
            <a:xfrm>
              <a:off x="955921" y="2588869"/>
              <a:ext cx="239719" cy="277619"/>
            </a:xfrm>
            <a:prstGeom prst="halfFrame">
              <a:avLst>
                <a:gd name="adj1" fmla="val 27129"/>
                <a:gd name="adj2" fmla="val 28023"/>
              </a:avLst>
            </a:prstGeom>
            <a:solidFill>
              <a:srgbClr val="FF990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5" name="Half Frame 114"/>
            <p:cNvSpPr/>
            <p:nvPr/>
          </p:nvSpPr>
          <p:spPr>
            <a:xfrm rot="10800000">
              <a:off x="1781801" y="3098555"/>
              <a:ext cx="239719" cy="277618"/>
            </a:xfrm>
            <a:prstGeom prst="halfFrame">
              <a:avLst>
                <a:gd name="adj1" fmla="val 27129"/>
                <a:gd name="adj2" fmla="val 28023"/>
              </a:avLst>
            </a:prstGeom>
            <a:solidFill>
              <a:srgbClr val="FF99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2144287" y="2881865"/>
              <a:ext cx="126680" cy="10336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2295901" y="2779365"/>
              <a:ext cx="14520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1400" dirty="0" smtClean="0"/>
                <a:t>BIHAĆ</a:t>
              </a:r>
              <a:endParaRPr lang="en-US" sz="1400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449719" y="1375776"/>
              <a:ext cx="14520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Latn-RS" sz="1400" dirty="0" smtClean="0"/>
                <a:t>PRIJEDOR</a:t>
              </a:r>
              <a:endParaRPr lang="en-US" sz="1600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519464" y="2573789"/>
              <a:ext cx="14520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Latn-RS" sz="1400" dirty="0" smtClean="0"/>
                <a:t>TRAVNIK</a:t>
              </a:r>
              <a:endParaRPr lang="en-US" sz="1400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772524" y="3369301"/>
              <a:ext cx="14520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1400" dirty="0" smtClean="0"/>
                <a:t>LIVNO</a:t>
              </a:r>
              <a:endParaRPr lang="en-US" sz="1400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820657" y="2522107"/>
              <a:ext cx="14520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1400" dirty="0" smtClean="0"/>
                <a:t>ZENICA</a:t>
              </a:r>
              <a:endParaRPr lang="en-US" sz="1400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799508" y="1403217"/>
              <a:ext cx="14520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1400" dirty="0" smtClean="0"/>
                <a:t>LAKTAŠI</a:t>
              </a:r>
              <a:endParaRPr lang="en-US" sz="1600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345516" y="792970"/>
              <a:ext cx="14520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1400" dirty="0" smtClean="0"/>
                <a:t>GRADIŠKA</a:t>
              </a:r>
              <a:endParaRPr lang="en-US" sz="1600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215795" y="2336756"/>
              <a:ext cx="14520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Latn-RS" sz="1400" dirty="0" smtClean="0"/>
                <a:t>ZVORNIK</a:t>
              </a:r>
              <a:endParaRPr lang="en-US" sz="1400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857900" y="1412061"/>
              <a:ext cx="14520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1400" dirty="0" smtClean="0"/>
                <a:t>BIJELJINA</a:t>
              </a:r>
              <a:endParaRPr lang="en-US" sz="1400" dirty="0"/>
            </a:p>
          </p:txBody>
        </p:sp>
      </p:grpSp>
      <p:pic>
        <p:nvPicPr>
          <p:cNvPr id="57" name="Picture 3" descr="C:\Users\User\AppData\Local\Temp\Rar$DI00.363\ELdZ_BosnHerz_rgb_en.jpg"/>
          <p:cNvPicPr>
            <a:picLocks noChangeAspect="1" noChangeArrowheads="1"/>
          </p:cNvPicPr>
          <p:nvPr/>
        </p:nvPicPr>
        <p:blipFill rotWithShape="1">
          <a:blip r:embed="rId13" cstate="print"/>
          <a:srcRect t="16051" b="24901"/>
          <a:stretch/>
        </p:blipFill>
        <p:spPr bwMode="auto">
          <a:xfrm>
            <a:off x="16724" y="60381"/>
            <a:ext cx="2304256" cy="990028"/>
          </a:xfrm>
          <a:prstGeom prst="rect">
            <a:avLst/>
          </a:prstGeom>
          <a:noFill/>
        </p:spPr>
      </p:pic>
      <p:pic>
        <p:nvPicPr>
          <p:cNvPr id="58" name="Picture 2" descr="C:\Users\User\AppData\Local\Temp\Rar$DI14.448\gizlogo_unternehmen-en-implemented-rgb-72.jpg"/>
          <p:cNvPicPr>
            <a:picLocks noChangeAspect="1" noChangeArrowheads="1"/>
          </p:cNvPicPr>
          <p:nvPr/>
        </p:nvPicPr>
        <p:blipFill rotWithShape="1">
          <a:blip r:embed="rId14" cstate="print"/>
          <a:srcRect t="-12632" b="16599"/>
          <a:stretch/>
        </p:blipFill>
        <p:spPr bwMode="auto">
          <a:xfrm>
            <a:off x="2160592" y="27250"/>
            <a:ext cx="3958717" cy="8441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367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81" grpId="0"/>
      <p:bldP spid="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5626764" y="3019802"/>
            <a:ext cx="1861297" cy="1251902"/>
            <a:chOff x="5653577" y="2911062"/>
            <a:chExt cx="1861297" cy="125190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616"/>
            <a:stretch/>
          </p:blipFill>
          <p:spPr>
            <a:xfrm>
              <a:off x="5662154" y="2921616"/>
              <a:ext cx="1836000" cy="1241348"/>
            </a:xfrm>
            <a:prstGeom prst="rect">
              <a:avLst/>
            </a:prstGeom>
          </p:spPr>
        </p:pic>
        <p:sp>
          <p:nvSpPr>
            <p:cNvPr id="19" name="Half Frame 18"/>
            <p:cNvSpPr/>
            <p:nvPr/>
          </p:nvSpPr>
          <p:spPr>
            <a:xfrm>
              <a:off x="5653577" y="2911062"/>
              <a:ext cx="418720" cy="440432"/>
            </a:xfrm>
            <a:prstGeom prst="halfFrame">
              <a:avLst>
                <a:gd name="adj1" fmla="val 27129"/>
                <a:gd name="adj2" fmla="val 28023"/>
              </a:avLst>
            </a:prstGeom>
            <a:solidFill>
              <a:srgbClr val="00800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 rot="10800000">
              <a:off x="7096154" y="3719656"/>
              <a:ext cx="418720" cy="440432"/>
            </a:xfrm>
            <a:prstGeom prst="halfFrame">
              <a:avLst>
                <a:gd name="adj1" fmla="val 27129"/>
                <a:gd name="adj2" fmla="val 28023"/>
              </a:avLst>
            </a:prstGeom>
            <a:solidFill>
              <a:srgbClr val="008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560878" y="3019802"/>
            <a:ext cx="1861297" cy="1249026"/>
            <a:chOff x="3587691" y="2911062"/>
            <a:chExt cx="1861297" cy="124902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37"/>
            <a:stretch/>
          </p:blipFill>
          <p:spPr>
            <a:xfrm>
              <a:off x="3604357" y="2925299"/>
              <a:ext cx="1836000" cy="1234789"/>
            </a:xfrm>
            <a:prstGeom prst="rect">
              <a:avLst/>
            </a:prstGeom>
          </p:spPr>
        </p:pic>
        <p:sp>
          <p:nvSpPr>
            <p:cNvPr id="27" name="Half Frame 26"/>
            <p:cNvSpPr/>
            <p:nvPr/>
          </p:nvSpPr>
          <p:spPr>
            <a:xfrm>
              <a:off x="3587691" y="2911062"/>
              <a:ext cx="418720" cy="440432"/>
            </a:xfrm>
            <a:prstGeom prst="halfFrame">
              <a:avLst>
                <a:gd name="adj1" fmla="val 27129"/>
                <a:gd name="adj2" fmla="val 28023"/>
              </a:avLst>
            </a:prstGeom>
            <a:solidFill>
              <a:srgbClr val="92D05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Half Frame 27"/>
            <p:cNvSpPr/>
            <p:nvPr/>
          </p:nvSpPr>
          <p:spPr>
            <a:xfrm rot="10800000">
              <a:off x="5030268" y="3719656"/>
              <a:ext cx="418720" cy="440432"/>
            </a:xfrm>
            <a:prstGeom prst="halfFrame">
              <a:avLst>
                <a:gd name="adj1" fmla="val 27129"/>
                <a:gd name="adj2" fmla="val 28023"/>
              </a:avLst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448843" y="3016675"/>
            <a:ext cx="1878593" cy="1252154"/>
            <a:chOff x="1475656" y="2907935"/>
            <a:chExt cx="1878593" cy="125215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0962" r="1618"/>
            <a:stretch/>
          </p:blipFill>
          <p:spPr>
            <a:xfrm>
              <a:off x="1496342" y="2927661"/>
              <a:ext cx="1836000" cy="1232427"/>
            </a:xfrm>
            <a:prstGeom prst="rect">
              <a:avLst/>
            </a:prstGeom>
          </p:spPr>
        </p:pic>
        <p:sp>
          <p:nvSpPr>
            <p:cNvPr id="29" name="Half Frame 28"/>
            <p:cNvSpPr/>
            <p:nvPr/>
          </p:nvSpPr>
          <p:spPr>
            <a:xfrm>
              <a:off x="1475656" y="2907935"/>
              <a:ext cx="439406" cy="440432"/>
            </a:xfrm>
            <a:prstGeom prst="halfFrame">
              <a:avLst>
                <a:gd name="adj1" fmla="val 27129"/>
                <a:gd name="adj2" fmla="val 28023"/>
              </a:avLst>
            </a:prstGeom>
            <a:solidFill>
              <a:srgbClr val="E4FC04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Half Frame 29"/>
            <p:cNvSpPr/>
            <p:nvPr/>
          </p:nvSpPr>
          <p:spPr>
            <a:xfrm rot="10800000">
              <a:off x="2935529" y="3719657"/>
              <a:ext cx="418720" cy="440432"/>
            </a:xfrm>
            <a:prstGeom prst="halfFrame">
              <a:avLst>
                <a:gd name="adj1" fmla="val 27129"/>
                <a:gd name="adj2" fmla="val 28023"/>
              </a:avLst>
            </a:prstGeom>
            <a:solidFill>
              <a:srgbClr val="E4FC0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690126" y="917060"/>
            <a:ext cx="1861297" cy="1255321"/>
            <a:chOff x="6669811" y="1192181"/>
            <a:chExt cx="1861297" cy="125532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1321" y="1204386"/>
              <a:ext cx="1836000" cy="1243116"/>
            </a:xfrm>
            <a:prstGeom prst="rect">
              <a:avLst/>
            </a:prstGeom>
          </p:spPr>
        </p:pic>
        <p:sp>
          <p:nvSpPr>
            <p:cNvPr id="31" name="Half Frame 30"/>
            <p:cNvSpPr/>
            <p:nvPr/>
          </p:nvSpPr>
          <p:spPr>
            <a:xfrm>
              <a:off x="6669811" y="1192181"/>
              <a:ext cx="418720" cy="440432"/>
            </a:xfrm>
            <a:prstGeom prst="halfFrame">
              <a:avLst>
                <a:gd name="adj1" fmla="val 27129"/>
                <a:gd name="adj2" fmla="val 28023"/>
              </a:avLst>
            </a:prstGeom>
            <a:solidFill>
              <a:srgbClr val="FFFF66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Half Frame 31"/>
            <p:cNvSpPr/>
            <p:nvPr/>
          </p:nvSpPr>
          <p:spPr>
            <a:xfrm rot="10800000">
              <a:off x="8112388" y="2000775"/>
              <a:ext cx="418720" cy="440432"/>
            </a:xfrm>
            <a:prstGeom prst="halfFrame">
              <a:avLst>
                <a:gd name="adj1" fmla="val 27129"/>
                <a:gd name="adj2" fmla="val 28023"/>
              </a:avLst>
            </a:prstGeom>
            <a:solidFill>
              <a:srgbClr val="FFFF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596158" y="923355"/>
            <a:ext cx="1861297" cy="1249026"/>
            <a:chOff x="4575843" y="1198476"/>
            <a:chExt cx="1861297" cy="124902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3089" y="1207076"/>
              <a:ext cx="1836000" cy="1224000"/>
            </a:xfrm>
            <a:prstGeom prst="rect">
              <a:avLst/>
            </a:prstGeom>
          </p:spPr>
        </p:pic>
        <p:sp>
          <p:nvSpPr>
            <p:cNvPr id="33" name="Half Frame 32"/>
            <p:cNvSpPr/>
            <p:nvPr/>
          </p:nvSpPr>
          <p:spPr>
            <a:xfrm>
              <a:off x="4575843" y="1198476"/>
              <a:ext cx="418720" cy="440432"/>
            </a:xfrm>
            <a:prstGeom prst="halfFrame">
              <a:avLst>
                <a:gd name="adj1" fmla="val 27129"/>
                <a:gd name="adj2" fmla="val 28023"/>
              </a:avLst>
            </a:prstGeom>
            <a:solidFill>
              <a:srgbClr val="FBD805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Half Frame 33"/>
            <p:cNvSpPr/>
            <p:nvPr/>
          </p:nvSpPr>
          <p:spPr>
            <a:xfrm rot="10800000">
              <a:off x="6018420" y="2007070"/>
              <a:ext cx="418720" cy="440432"/>
            </a:xfrm>
            <a:prstGeom prst="halfFrame">
              <a:avLst>
                <a:gd name="adj1" fmla="val 27129"/>
                <a:gd name="adj2" fmla="val 28023"/>
              </a:avLst>
            </a:prstGeom>
            <a:solidFill>
              <a:srgbClr val="FBD80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509716" y="917060"/>
            <a:ext cx="1861297" cy="1249026"/>
            <a:chOff x="2489401" y="1192181"/>
            <a:chExt cx="1861297" cy="124902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857" y="1196788"/>
              <a:ext cx="1836000" cy="1224000"/>
            </a:xfrm>
            <a:prstGeom prst="rect">
              <a:avLst/>
            </a:prstGeom>
          </p:spPr>
        </p:pic>
        <p:sp>
          <p:nvSpPr>
            <p:cNvPr id="37" name="Half Frame 36"/>
            <p:cNvSpPr/>
            <p:nvPr/>
          </p:nvSpPr>
          <p:spPr>
            <a:xfrm>
              <a:off x="2489401" y="1192181"/>
              <a:ext cx="418720" cy="440432"/>
            </a:xfrm>
            <a:prstGeom prst="halfFrame">
              <a:avLst>
                <a:gd name="adj1" fmla="val 27129"/>
                <a:gd name="adj2" fmla="val 28023"/>
              </a:avLst>
            </a:prstGeom>
            <a:solidFill>
              <a:srgbClr val="FF990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Half Frame 37"/>
            <p:cNvSpPr/>
            <p:nvPr/>
          </p:nvSpPr>
          <p:spPr>
            <a:xfrm rot="10800000">
              <a:off x="3931978" y="2000775"/>
              <a:ext cx="418720" cy="440432"/>
            </a:xfrm>
            <a:prstGeom prst="halfFrame">
              <a:avLst>
                <a:gd name="adj1" fmla="val 27129"/>
                <a:gd name="adj2" fmla="val 28023"/>
              </a:avLst>
            </a:prstGeom>
            <a:solidFill>
              <a:srgbClr val="FF99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10007" y="896641"/>
            <a:ext cx="1861297" cy="1249026"/>
            <a:chOff x="384625" y="1192181"/>
            <a:chExt cx="1861297" cy="124902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47" b="15047"/>
            <a:stretch/>
          </p:blipFill>
          <p:spPr>
            <a:xfrm>
              <a:off x="406625" y="1196752"/>
              <a:ext cx="1836000" cy="1224036"/>
            </a:xfrm>
            <a:prstGeom prst="rect">
              <a:avLst/>
            </a:prstGeom>
          </p:spPr>
        </p:pic>
        <p:sp>
          <p:nvSpPr>
            <p:cNvPr id="39" name="Half Frame 38"/>
            <p:cNvSpPr/>
            <p:nvPr/>
          </p:nvSpPr>
          <p:spPr>
            <a:xfrm>
              <a:off x="384625" y="1192181"/>
              <a:ext cx="418720" cy="440432"/>
            </a:xfrm>
            <a:prstGeom prst="halfFrame">
              <a:avLst>
                <a:gd name="adj1" fmla="val 27129"/>
                <a:gd name="adj2" fmla="val 28023"/>
              </a:avLst>
            </a:prstGeom>
            <a:solidFill>
              <a:srgbClr val="CC000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Half Frame 39"/>
            <p:cNvSpPr/>
            <p:nvPr/>
          </p:nvSpPr>
          <p:spPr>
            <a:xfrm rot="10800000">
              <a:off x="1827202" y="2000775"/>
              <a:ext cx="418720" cy="440432"/>
            </a:xfrm>
            <a:prstGeom prst="halfFrame">
              <a:avLst>
                <a:gd name="adj1" fmla="val 27129"/>
                <a:gd name="adj2" fmla="val 28023"/>
              </a:avLst>
            </a:prstGeom>
            <a:solidFill>
              <a:srgbClr val="CC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590567" y="2361791"/>
            <a:ext cx="1508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BANJA LUKA</a:t>
            </a:r>
            <a:endParaRPr lang="bs-Latn-BA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833843" y="2361791"/>
            <a:ext cx="11986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BIJELJINA</a:t>
            </a:r>
            <a:endParaRPr lang="bs-Latn-BA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845531" y="2361791"/>
            <a:ext cx="12971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GRADIŠKA</a:t>
            </a:r>
            <a:endParaRPr lang="bs-Latn-BA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088148" y="2361791"/>
            <a:ext cx="1042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LAKTAŠI</a:t>
            </a:r>
            <a:endParaRPr lang="bs-Latn-BA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775822" y="4554472"/>
            <a:ext cx="1223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PRIJEDOR</a:t>
            </a:r>
            <a:endParaRPr lang="bs-Latn-BA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909486" y="4542592"/>
            <a:ext cx="1172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TREBINJE</a:t>
            </a:r>
            <a:endParaRPr lang="bs-Latn-BA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978600" y="4554472"/>
            <a:ext cx="11494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ZVORNIK</a:t>
            </a:r>
            <a:endParaRPr lang="bs-Latn-BA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1286667" y="2731123"/>
            <a:ext cx="126680" cy="103366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3336865" y="2731123"/>
            <a:ext cx="126680" cy="103366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5458064" y="2731123"/>
            <a:ext cx="126680" cy="103366"/>
          </a:xfrm>
          <a:prstGeom prst="ellipse">
            <a:avLst/>
          </a:prstGeom>
          <a:solidFill>
            <a:srgbClr val="FBD805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7546297" y="2731123"/>
            <a:ext cx="126680" cy="103366"/>
          </a:xfrm>
          <a:prstGeom prst="ellipse">
            <a:avLst/>
          </a:prstGeom>
          <a:solidFill>
            <a:srgbClr val="FFFF6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6490001" y="4934891"/>
            <a:ext cx="126680" cy="103366"/>
          </a:xfrm>
          <a:prstGeom prst="ellipse">
            <a:avLst/>
          </a:prstGeom>
          <a:solidFill>
            <a:srgbClr val="0080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4460049" y="4923804"/>
            <a:ext cx="126680" cy="103366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2320606" y="4934891"/>
            <a:ext cx="126680" cy="103366"/>
          </a:xfrm>
          <a:prstGeom prst="ellipse">
            <a:avLst/>
          </a:prstGeom>
          <a:solidFill>
            <a:srgbClr val="E4FC04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90324" y="5038062"/>
            <a:ext cx="27043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r-Latn-R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DOBOJ      </a:t>
            </a:r>
          </a:p>
          <a:p>
            <a:pPr algn="r"/>
            <a:r>
              <a:rPr lang="sr-Latn-R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BRATUNAC </a:t>
            </a:r>
          </a:p>
          <a:p>
            <a:pPr algn="r"/>
            <a:r>
              <a:rPr lang="sr-Latn-R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ISTOČNO SARAJEVO                                                                                        </a:t>
            </a:r>
          </a:p>
          <a:p>
            <a:pPr algn="r"/>
            <a:r>
              <a:rPr lang="sr-Latn-R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DERVENTA </a:t>
            </a:r>
          </a:p>
          <a:p>
            <a:pPr algn="r"/>
            <a:r>
              <a:rPr lang="sr-Latn-R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MODRIČA</a:t>
            </a:r>
          </a:p>
          <a:p>
            <a:pPr algn="r"/>
            <a:r>
              <a:rPr lang="sr-Latn-R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TESLIĆ</a:t>
            </a:r>
            <a:endParaRPr lang="sr-Latn-RS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817632" y="5176561"/>
            <a:ext cx="27100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KOZARSKA DUBICA                                                              </a:t>
            </a:r>
          </a:p>
          <a:p>
            <a:r>
              <a:rPr lang="sr-Latn-R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KOTOR VAROŠ           </a:t>
            </a:r>
          </a:p>
          <a:p>
            <a:r>
              <a:rPr lang="sr-Latn-R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NOVI GRAD       </a:t>
            </a:r>
          </a:p>
          <a:p>
            <a:r>
              <a:rPr lang="sr-Latn-R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PALE       </a:t>
            </a:r>
          </a:p>
          <a:p>
            <a:r>
              <a:rPr lang="sr-Latn-R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PRNJAVOR </a:t>
            </a:r>
          </a:p>
        </p:txBody>
      </p:sp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7" b="96454" l="4567" r="95591"/>
                    </a14:imgEffect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525" y="5118878"/>
            <a:ext cx="1991070" cy="1739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370432" y="164239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REPUBLIKA SRPSKA</a:t>
            </a:r>
            <a:endParaRPr lang="bs-Latn-BA" sz="2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647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3" grpId="0"/>
      <p:bldP spid="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55824"/>
            <a:ext cx="2950908" cy="33577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77760" y="5020068"/>
            <a:ext cx="2257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sz="1600" b="1" dirty="0">
                <a:solidFill>
                  <a:srgbClr val="F79646">
                    <a:lumMod val="40000"/>
                    <a:lumOff val="60000"/>
                  </a:srgbClr>
                </a:solidFill>
              </a:rPr>
              <a:t> </a:t>
            </a:r>
            <a:r>
              <a:rPr lang="bs-Latn-BA" sz="2800" b="1" dirty="0">
                <a:solidFill>
                  <a:srgbClr val="006600"/>
                </a:solidFill>
              </a:rPr>
              <a:t>ENMA</a:t>
            </a:r>
            <a:r>
              <a:rPr lang="bs-Latn-BA" sz="2800" b="1" dirty="0">
                <a:solidFill>
                  <a:schemeClr val="accent6">
                    <a:lumMod val="75000"/>
                  </a:schemeClr>
                </a:solidFill>
              </a:rPr>
              <a:t>SOFT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18873" y="1401534"/>
            <a:ext cx="8597903" cy="45719"/>
          </a:xfrm>
          <a:prstGeom prst="rect">
            <a:avLst/>
          </a:prstGeom>
          <a:gradFill rotWithShape="1">
            <a:gsLst>
              <a:gs pos="0">
                <a:srgbClr val="B80000"/>
              </a:gs>
              <a:gs pos="100000">
                <a:srgbClr val="FFFFFF"/>
              </a:gs>
            </a:gsLst>
            <a:lin ang="0" scaled="1"/>
          </a:gra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47173" r="8405" b="40419"/>
          <a:stretch/>
        </p:blipFill>
        <p:spPr>
          <a:xfrm>
            <a:off x="-35920" y="6348490"/>
            <a:ext cx="9171491" cy="50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838546"/>
            <a:ext cx="4438112" cy="32345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9534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1157"/>
            <a:ext cx="949256" cy="10801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57797" y="719612"/>
            <a:ext cx="7380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bs-Latn-BA" sz="2400" b="1" dirty="0" smtClean="0">
                <a:solidFill>
                  <a:srgbClr val="008000"/>
                </a:solidFill>
                <a:latin typeface="Calibri"/>
              </a:rPr>
              <a:t>ENMA</a:t>
            </a:r>
            <a:r>
              <a:rPr lang="bs-Latn-BA" sz="2400" b="1" dirty="0" smtClean="0">
                <a:solidFill>
                  <a:srgbClr val="F79646"/>
                </a:solidFill>
                <a:latin typeface="Calibri"/>
              </a:rPr>
              <a:t>SOFT                                                             </a:t>
            </a:r>
            <a:r>
              <a:rPr lang="bs-Latn-BA" sz="2400" b="1" dirty="0" smtClean="0">
                <a:solidFill>
                  <a:srgbClr val="006600"/>
                </a:solidFill>
                <a:latin typeface="Calibri"/>
              </a:rPr>
              <a:t>OPŠTINA XY</a:t>
            </a:r>
            <a:endParaRPr lang="bs-Latn-BA" sz="2400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1340768"/>
            <a:ext cx="9144000" cy="45719"/>
          </a:xfrm>
          <a:prstGeom prst="rect">
            <a:avLst/>
          </a:prstGeom>
          <a:gradFill rotWithShape="1">
            <a:gsLst>
              <a:gs pos="0">
                <a:srgbClr val="B80000"/>
              </a:gs>
              <a:gs pos="100000">
                <a:srgbClr val="FFFFFF"/>
              </a:gs>
            </a:gsLst>
            <a:lin ang="0" scaled="1"/>
          </a:gra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672103" y="2564904"/>
            <a:ext cx="4094526" cy="3421009"/>
            <a:chOff x="4644008" y="1700808"/>
            <a:chExt cx="4094526" cy="3421009"/>
          </a:xfrm>
        </p:grpSpPr>
        <p:pic>
          <p:nvPicPr>
            <p:cNvPr id="17" name="Picture 16"/>
            <p:cNvPicPr/>
            <p:nvPr/>
          </p:nvPicPr>
          <p:blipFill rotWithShape="1">
            <a:blip r:embed="rId3"/>
            <a:srcRect b="7274"/>
            <a:stretch/>
          </p:blipFill>
          <p:spPr>
            <a:xfrm>
              <a:off x="6159708" y="1700808"/>
              <a:ext cx="2578826" cy="1672296"/>
            </a:xfrm>
            <a:prstGeom prst="rect">
              <a:avLst/>
            </a:prstGeom>
          </p:spPr>
        </p:pic>
        <p:pic>
          <p:nvPicPr>
            <p:cNvPr id="19" name="Picture 18"/>
            <p:cNvPicPr/>
            <p:nvPr/>
          </p:nvPicPr>
          <p:blipFill rotWithShape="1">
            <a:blip r:embed="rId4"/>
            <a:srcRect b="6275"/>
            <a:stretch/>
          </p:blipFill>
          <p:spPr>
            <a:xfrm>
              <a:off x="5364088" y="2636912"/>
              <a:ext cx="2557920" cy="1656184"/>
            </a:xfrm>
            <a:prstGeom prst="rect">
              <a:avLst/>
            </a:prstGeom>
          </p:spPr>
        </p:pic>
        <p:pic>
          <p:nvPicPr>
            <p:cNvPr id="18" name="Picture 17"/>
            <p:cNvPicPr/>
            <p:nvPr/>
          </p:nvPicPr>
          <p:blipFill rotWithShape="1">
            <a:blip r:embed="rId5"/>
            <a:srcRect b="5565"/>
            <a:stretch/>
          </p:blipFill>
          <p:spPr>
            <a:xfrm>
              <a:off x="4644008" y="3465004"/>
              <a:ext cx="2578826" cy="1656813"/>
            </a:xfrm>
            <a:prstGeom prst="rect">
              <a:avLst/>
            </a:prstGeom>
          </p:spPr>
        </p:pic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145730"/>
              </p:ext>
            </p:extLst>
          </p:nvPr>
        </p:nvGraphicFramePr>
        <p:xfrm>
          <a:off x="0" y="1772816"/>
          <a:ext cx="2915816" cy="1676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15816"/>
              </a:tblGrid>
              <a:tr h="0">
                <a:tc>
                  <a:txBody>
                    <a:bodyPr/>
                    <a:lstStyle/>
                    <a:p>
                      <a:r>
                        <a:rPr lang="bs-Latn-BA" sz="1600" b="1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OPŠTINA</a:t>
                      </a:r>
                      <a:r>
                        <a:rPr lang="bs-Latn-BA" sz="1600" b="1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 / OPĆINA</a:t>
                      </a:r>
                      <a:endParaRPr lang="en-US" sz="16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s-Latn-BA" sz="1600" b="1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SEKTORI</a:t>
                      </a:r>
                      <a:endParaRPr lang="en-US" sz="1600" b="1" kern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s-Latn-BA" sz="1600" b="1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SEAP/APEE PROJEKTI</a:t>
                      </a:r>
                      <a:endParaRPr lang="en-US" sz="1600" b="1" kern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47173" r="8405" b="40419"/>
          <a:stretch/>
        </p:blipFill>
        <p:spPr>
          <a:xfrm>
            <a:off x="-35920" y="6348490"/>
            <a:ext cx="9171491" cy="509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835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1157"/>
            <a:ext cx="949256" cy="10801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57797" y="719612"/>
            <a:ext cx="7380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bs-Latn-BA" sz="2400" b="1" dirty="0" smtClean="0">
                <a:solidFill>
                  <a:srgbClr val="008000"/>
                </a:solidFill>
                <a:latin typeface="Calibri"/>
              </a:rPr>
              <a:t>ENMA</a:t>
            </a:r>
            <a:r>
              <a:rPr lang="bs-Latn-BA" sz="2400" b="1" dirty="0" smtClean="0">
                <a:solidFill>
                  <a:srgbClr val="F79646"/>
                </a:solidFill>
                <a:latin typeface="Calibri"/>
              </a:rPr>
              <a:t>SOFT                                                             </a:t>
            </a:r>
            <a:r>
              <a:rPr lang="bs-Latn-BA" sz="2400" b="1" dirty="0" smtClean="0">
                <a:solidFill>
                  <a:srgbClr val="006600"/>
                </a:solidFill>
                <a:latin typeface="Calibri"/>
              </a:rPr>
              <a:t>OPŠTINA XY</a:t>
            </a:r>
            <a:endParaRPr lang="bs-Latn-BA" sz="2400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1340768"/>
            <a:ext cx="9144000" cy="45719"/>
          </a:xfrm>
          <a:prstGeom prst="rect">
            <a:avLst/>
          </a:prstGeom>
          <a:gradFill rotWithShape="1">
            <a:gsLst>
              <a:gs pos="0">
                <a:srgbClr val="B80000"/>
              </a:gs>
              <a:gs pos="100000">
                <a:srgbClr val="FFFFFF"/>
              </a:gs>
            </a:gsLst>
            <a:lin ang="0" scaled="1"/>
          </a:gra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" t="12596" r="50000" b="2221"/>
          <a:stretch/>
        </p:blipFill>
        <p:spPr>
          <a:xfrm>
            <a:off x="7322037" y="1327432"/>
            <a:ext cx="1821963" cy="5057769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900233"/>
              </p:ext>
            </p:extLst>
          </p:nvPr>
        </p:nvGraphicFramePr>
        <p:xfrm>
          <a:off x="0" y="1772816"/>
          <a:ext cx="3059832" cy="2682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59832"/>
              </a:tblGrid>
              <a:tr h="0">
                <a:tc>
                  <a:txBody>
                    <a:bodyPr/>
                    <a:lstStyle/>
                    <a:p>
                      <a:r>
                        <a:rPr lang="bs-Latn-BA" sz="1600" b="1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OPŠTINA</a:t>
                      </a:r>
                      <a:r>
                        <a:rPr lang="bs-Latn-BA" sz="1600" b="1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 / OPĆINA</a:t>
                      </a:r>
                      <a:endParaRPr lang="en-US" sz="16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600" b="1" u="none" kern="120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OPŠTE INFORMACIJE</a:t>
                      </a:r>
                      <a:endParaRPr lang="en-US" sz="1600" b="1" u="none" kern="1200" dirty="0" smtClean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KLIMATSKI PODACI</a:t>
                      </a:r>
                      <a:endParaRPr lang="en-US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TARIFNI SISTEM </a:t>
                      </a:r>
                      <a:endParaRPr lang="en-US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s-Latn-BA" sz="1600" b="1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SEKTORI</a:t>
                      </a:r>
                      <a:endParaRPr lang="en-US" sz="1600" b="1" kern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s-Latn-BA" sz="1600" b="1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SEAP/APEE PROJEKTI</a:t>
                      </a:r>
                      <a:endParaRPr lang="en-US" sz="1600" b="1" kern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237100"/>
              </p:ext>
            </p:extLst>
          </p:nvPr>
        </p:nvGraphicFramePr>
        <p:xfrm>
          <a:off x="3275856" y="1556792"/>
          <a:ext cx="5688632" cy="4114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97881"/>
                <a:gridCol w="1433874"/>
                <a:gridCol w="2056877"/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OPŠTE INFORMACIJE</a:t>
                      </a:r>
                      <a:endParaRPr lang="en-US" sz="1400" b="1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bs-Latn-BA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Opština: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bs-Latn-BA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Adresa: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bs-Latn-BA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Broj stanovnika: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bs-Latn-BA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Površina: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s-Latn-BA" sz="1400" dirty="0" smtClean="0"/>
                        <a:t>m2</a:t>
                      </a:r>
                      <a:endParaRPr lang="en-US" sz="1400" dirty="0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bs-Latn-BA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Nadmorska visina: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s-Latn-BA" sz="1400" dirty="0" smtClean="0"/>
                        <a:t>m</a:t>
                      </a:r>
                      <a:endParaRPr lang="en-US" sz="1400" dirty="0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r>
                        <a:rPr lang="bs-Latn-BA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ENERGETSKI MENADŽMENT</a:t>
                      </a:r>
                      <a:endPara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bs-Latn-BA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Nadležno odjeljenje:</a:t>
                      </a:r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bs-Latn-BA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Nadležna osoba: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bs-Latn-BA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Opis strukture</a:t>
                      </a:r>
                      <a:r>
                        <a:rPr lang="bs-Latn-BA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energetskog menadžmenta: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bs-Latn-BA" sz="1400" dirty="0" smtClean="0"/>
                    </a:p>
                    <a:p>
                      <a:endParaRPr lang="bs-Latn-BA" sz="1400" dirty="0" smtClean="0"/>
                    </a:p>
                    <a:p>
                      <a:endParaRPr lang="bs-Latn-BA" sz="1400" dirty="0" smtClean="0"/>
                    </a:p>
                    <a:p>
                      <a:endParaRPr lang="bs-Latn-BA" sz="1400" dirty="0" smtClean="0"/>
                    </a:p>
                    <a:p>
                      <a:endParaRPr lang="bs-Latn-BA" sz="1400" dirty="0" smtClean="0"/>
                    </a:p>
                    <a:p>
                      <a:endParaRPr lang="en-US" sz="1400" dirty="0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47173" r="8405" b="40419"/>
          <a:stretch/>
        </p:blipFill>
        <p:spPr>
          <a:xfrm>
            <a:off x="-35920" y="6348490"/>
            <a:ext cx="9171491" cy="509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044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1157"/>
            <a:ext cx="949256" cy="10801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57797" y="719612"/>
            <a:ext cx="7380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bs-Latn-BA" sz="2400" b="1" dirty="0" smtClean="0">
                <a:solidFill>
                  <a:srgbClr val="008000"/>
                </a:solidFill>
                <a:latin typeface="Calibri"/>
              </a:rPr>
              <a:t>ENMA</a:t>
            </a:r>
            <a:r>
              <a:rPr lang="bs-Latn-BA" sz="2400" b="1" dirty="0" smtClean="0">
                <a:solidFill>
                  <a:srgbClr val="F79646"/>
                </a:solidFill>
                <a:latin typeface="Calibri"/>
              </a:rPr>
              <a:t>SOFT                                                             </a:t>
            </a:r>
            <a:r>
              <a:rPr lang="bs-Latn-BA" sz="2400" b="1" dirty="0" smtClean="0">
                <a:solidFill>
                  <a:srgbClr val="006600"/>
                </a:solidFill>
                <a:latin typeface="Calibri"/>
              </a:rPr>
              <a:t>OPŠTINA XY</a:t>
            </a:r>
            <a:endParaRPr lang="bs-Latn-BA" sz="2400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1340768"/>
            <a:ext cx="9144000" cy="45719"/>
          </a:xfrm>
          <a:prstGeom prst="rect">
            <a:avLst/>
          </a:prstGeom>
          <a:gradFill rotWithShape="1">
            <a:gsLst>
              <a:gs pos="0">
                <a:srgbClr val="B80000"/>
              </a:gs>
              <a:gs pos="100000">
                <a:srgbClr val="FFFFFF"/>
              </a:gs>
            </a:gsLst>
            <a:lin ang="0" scaled="1"/>
          </a:gra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" t="12596" r="50000" b="2221"/>
          <a:stretch/>
        </p:blipFill>
        <p:spPr>
          <a:xfrm>
            <a:off x="7322037" y="1386487"/>
            <a:ext cx="1821963" cy="5057769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417722"/>
              </p:ext>
            </p:extLst>
          </p:nvPr>
        </p:nvGraphicFramePr>
        <p:xfrm>
          <a:off x="0" y="1772816"/>
          <a:ext cx="3203848" cy="3688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03848"/>
              </a:tblGrid>
              <a:tr h="0">
                <a:tc>
                  <a:txBody>
                    <a:bodyPr/>
                    <a:lstStyle/>
                    <a:p>
                      <a:r>
                        <a:rPr lang="bs-Latn-BA" sz="1600" b="1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OPŠTINA</a:t>
                      </a:r>
                      <a:r>
                        <a:rPr lang="bs-Latn-BA" sz="1600" b="1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 / OPĆINA</a:t>
                      </a:r>
                      <a:endParaRPr lang="en-US" sz="16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OPŠTE INFORMACIJE</a:t>
                      </a:r>
                      <a:endParaRPr lang="en-US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600" b="1" kern="120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KLIMATSKI PODACI</a:t>
                      </a:r>
                      <a:endParaRPr lang="en-US" sz="1600" b="1" kern="1200" dirty="0" smtClean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POSTAVKA KLIMATSKIH POD.</a:t>
                      </a:r>
                      <a:endParaRPr lang="en-US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1" u="non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SREDNJE MJESEČNE TEMP.</a:t>
                      </a:r>
                      <a:endParaRPr lang="en-US" sz="1600" b="1" u="none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SOLARNA RADIJACIJA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TARIFNI SISTEM </a:t>
                      </a:r>
                      <a:endParaRPr lang="en-US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s-Latn-BA" sz="1600" b="1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SEKTORI</a:t>
                      </a:r>
                      <a:endParaRPr lang="en-US" sz="1600" b="1" kern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s-Latn-BA" sz="1600" b="1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SEAP/APEE PROJEKTI</a:t>
                      </a:r>
                      <a:endParaRPr lang="en-US" sz="1600" b="1" kern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47173" r="8405" b="40419"/>
          <a:stretch/>
        </p:blipFill>
        <p:spPr>
          <a:xfrm>
            <a:off x="-35920" y="6348490"/>
            <a:ext cx="9171491" cy="509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48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315" y="1484784"/>
            <a:ext cx="3272686" cy="4884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1157"/>
            <a:ext cx="949256" cy="10801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57797" y="719612"/>
            <a:ext cx="7380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bs-Latn-BA" sz="2400" b="1" dirty="0" smtClean="0">
                <a:solidFill>
                  <a:srgbClr val="008000"/>
                </a:solidFill>
                <a:latin typeface="Calibri"/>
              </a:rPr>
              <a:t>ENMA</a:t>
            </a:r>
            <a:r>
              <a:rPr lang="bs-Latn-BA" sz="2400" b="1" dirty="0" smtClean="0">
                <a:solidFill>
                  <a:srgbClr val="F79646"/>
                </a:solidFill>
                <a:latin typeface="Calibri"/>
              </a:rPr>
              <a:t>SOFT                                                             </a:t>
            </a:r>
            <a:r>
              <a:rPr lang="bs-Latn-BA" sz="2400" b="1" dirty="0" smtClean="0">
                <a:solidFill>
                  <a:srgbClr val="006600"/>
                </a:solidFill>
                <a:latin typeface="Calibri"/>
              </a:rPr>
              <a:t>OPŠTINA XY</a:t>
            </a:r>
            <a:endParaRPr lang="bs-Latn-BA" sz="2400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1340768"/>
            <a:ext cx="9144000" cy="45719"/>
          </a:xfrm>
          <a:prstGeom prst="rect">
            <a:avLst/>
          </a:prstGeom>
          <a:gradFill rotWithShape="1">
            <a:gsLst>
              <a:gs pos="0">
                <a:srgbClr val="B80000"/>
              </a:gs>
              <a:gs pos="100000">
                <a:srgbClr val="FFFFFF"/>
              </a:gs>
            </a:gsLst>
            <a:lin ang="0" scaled="1"/>
          </a:gra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945900"/>
              </p:ext>
            </p:extLst>
          </p:nvPr>
        </p:nvGraphicFramePr>
        <p:xfrm>
          <a:off x="0" y="1772816"/>
          <a:ext cx="3203848" cy="2682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03848"/>
              </a:tblGrid>
              <a:tr h="0">
                <a:tc>
                  <a:txBody>
                    <a:bodyPr/>
                    <a:lstStyle/>
                    <a:p>
                      <a:r>
                        <a:rPr lang="bs-Latn-BA" sz="1600" b="1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OPŠTINA</a:t>
                      </a:r>
                      <a:r>
                        <a:rPr lang="bs-Latn-BA" sz="1600" b="1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 / OPĆINA</a:t>
                      </a:r>
                      <a:endParaRPr lang="en-US" sz="16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OPŠTE INFORMACIJE</a:t>
                      </a:r>
                      <a:endParaRPr lang="en-US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KLIMATSKI PODACI</a:t>
                      </a:r>
                      <a:endParaRPr lang="en-US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600" b="1" kern="120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TARIFNI SISTEM </a:t>
                      </a:r>
                      <a:endParaRPr lang="en-US" sz="1600" b="1" kern="1200" dirty="0" smtClean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s-Latn-BA" sz="1600" b="1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SEKTORI</a:t>
                      </a:r>
                      <a:endParaRPr lang="en-US" sz="1600" b="1" kern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s-Latn-BA" sz="1600" b="1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SEAP/APEE PROJEKTI</a:t>
                      </a:r>
                      <a:endParaRPr lang="en-US" sz="1600" b="1" kern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012160" y="1628800"/>
            <a:ext cx="71686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Latn-B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Latn-B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FBH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Latn-B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HZHB</a:t>
            </a:r>
            <a:endParaRPr lang="bs-Latn-B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47173" r="8405" b="40419"/>
          <a:stretch/>
        </p:blipFill>
        <p:spPr>
          <a:xfrm>
            <a:off x="-35920" y="6348490"/>
            <a:ext cx="9171491" cy="509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488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1157"/>
            <a:ext cx="949256" cy="10801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57797" y="719612"/>
            <a:ext cx="7380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bs-Latn-BA" sz="2400" b="1" dirty="0" smtClean="0">
                <a:solidFill>
                  <a:srgbClr val="008000"/>
                </a:solidFill>
                <a:latin typeface="Calibri"/>
              </a:rPr>
              <a:t>ENMA</a:t>
            </a:r>
            <a:r>
              <a:rPr lang="bs-Latn-BA" sz="2400" b="1" dirty="0" smtClean="0">
                <a:solidFill>
                  <a:srgbClr val="F79646"/>
                </a:solidFill>
                <a:latin typeface="Calibri"/>
              </a:rPr>
              <a:t>SOFT                                                             </a:t>
            </a:r>
            <a:r>
              <a:rPr lang="bs-Latn-BA" sz="2400" b="1" dirty="0" smtClean="0">
                <a:solidFill>
                  <a:srgbClr val="006600"/>
                </a:solidFill>
                <a:latin typeface="Calibri"/>
              </a:rPr>
              <a:t>OPŠTINA XY</a:t>
            </a:r>
            <a:endParaRPr lang="bs-Latn-BA" sz="2400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1340768"/>
            <a:ext cx="9144000" cy="45719"/>
          </a:xfrm>
          <a:prstGeom prst="rect">
            <a:avLst/>
          </a:prstGeom>
          <a:gradFill rotWithShape="1">
            <a:gsLst>
              <a:gs pos="0">
                <a:srgbClr val="B80000"/>
              </a:gs>
              <a:gs pos="100000">
                <a:srgbClr val="FFFFFF"/>
              </a:gs>
            </a:gsLst>
            <a:lin ang="0" scaled="1"/>
          </a:gra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179686"/>
              </p:ext>
            </p:extLst>
          </p:nvPr>
        </p:nvGraphicFramePr>
        <p:xfrm>
          <a:off x="0" y="1772816"/>
          <a:ext cx="3203848" cy="3017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03848"/>
              </a:tblGrid>
              <a:tr h="0">
                <a:tc>
                  <a:txBody>
                    <a:bodyPr/>
                    <a:lstStyle/>
                    <a:p>
                      <a:r>
                        <a:rPr lang="bs-Latn-BA" sz="1600" b="1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OPŠTINA</a:t>
                      </a:r>
                      <a:r>
                        <a:rPr lang="bs-Latn-BA" sz="1600" b="1" baseline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 / OPĆINA</a:t>
                      </a:r>
                      <a:endParaRPr lang="en-US" sz="1600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s-Latn-BA" sz="1600" b="1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SEKTORI</a:t>
                      </a:r>
                      <a:endParaRPr lang="en-US" sz="1600" b="1" kern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600" b="1" kern="120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ZGRADARSTVO</a:t>
                      </a:r>
                      <a:endParaRPr lang="en-US" sz="1600" b="1" kern="1200" dirty="0" smtClean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JAVNA RASVJETA</a:t>
                      </a:r>
                      <a:endParaRPr lang="en-US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SAOBRAĆAJ</a:t>
                      </a:r>
                      <a:endParaRPr lang="en-US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GRADSKO</a:t>
                      </a:r>
                      <a:r>
                        <a:rPr lang="sr-Latn-RS" sz="1600" b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GRIJANJE</a:t>
                      </a:r>
                      <a:endParaRPr lang="en-US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bs-Latn-BA" sz="1600" b="1" kern="12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SEAP/APEE PROJEKTI</a:t>
                      </a:r>
                      <a:endParaRPr lang="en-US" sz="1600" b="1" kern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33859"/>
          <a:stretch/>
        </p:blipFill>
        <p:spPr>
          <a:xfrm>
            <a:off x="7299578" y="4725143"/>
            <a:ext cx="1179548" cy="11279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80" y="1930221"/>
            <a:ext cx="1355532" cy="11253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12" b="-1"/>
          <a:stretch/>
        </p:blipFill>
        <p:spPr>
          <a:xfrm>
            <a:off x="7247201" y="3350815"/>
            <a:ext cx="1341251" cy="10631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47173" r="8405" b="40419"/>
          <a:stretch/>
        </p:blipFill>
        <p:spPr>
          <a:xfrm>
            <a:off x="-35920" y="6348490"/>
            <a:ext cx="9171491" cy="509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606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11942</TotalTime>
  <Words>1515</Words>
  <Application>Microsoft Office PowerPoint</Application>
  <PresentationFormat>On-screen Show (4:3)</PresentationFormat>
  <Paragraphs>778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Aleksandra</cp:lastModifiedBy>
  <cp:revision>830</cp:revision>
  <dcterms:created xsi:type="dcterms:W3CDTF">2011-10-27T08:29:42Z</dcterms:created>
  <dcterms:modified xsi:type="dcterms:W3CDTF">2014-09-25T08:14:44Z</dcterms:modified>
</cp:coreProperties>
</file>