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6" r:id="rId3"/>
    <p:sldId id="288" r:id="rId4"/>
    <p:sldId id="287" r:id="rId5"/>
    <p:sldId id="277" r:id="rId6"/>
    <p:sldId id="293" r:id="rId7"/>
    <p:sldId id="295" r:id="rId8"/>
    <p:sldId id="289" r:id="rId9"/>
    <p:sldId id="291" r:id="rId10"/>
    <p:sldId id="296" r:id="rId11"/>
    <p:sldId id="298" r:id="rId12"/>
    <p:sldId id="299" r:id="rId13"/>
    <p:sldId id="300" r:id="rId14"/>
    <p:sldId id="301" r:id="rId15"/>
    <p:sldId id="306" r:id="rId16"/>
    <p:sldId id="305" r:id="rId17"/>
    <p:sldId id="304" r:id="rId18"/>
    <p:sldId id="303" r:id="rId19"/>
    <p:sldId id="302" r:id="rId20"/>
    <p:sldId id="308" r:id="rId21"/>
    <p:sldId id="307" r:id="rId22"/>
    <p:sldId id="268" r:id="rId23"/>
  </p:sldIdLst>
  <p:sldSz cx="9144000" cy="6858000" type="screen4x3"/>
  <p:notesSz cx="9929813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6FDE"/>
    <a:srgbClr val="326FDE"/>
    <a:srgbClr val="376FDE"/>
    <a:srgbClr val="19479D"/>
    <a:srgbClr val="1F2D8E"/>
    <a:srgbClr val="2160D1"/>
    <a:srgbClr val="0000FF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115" autoAdjust="0"/>
    <p:restoredTop sz="94660"/>
  </p:normalViewPr>
  <p:slideViewPr>
    <p:cSldViewPr>
      <p:cViewPr>
        <p:scale>
          <a:sx n="90" d="100"/>
          <a:sy n="90" d="100"/>
        </p:scale>
        <p:origin x="-58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270" y="-96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13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0F2CB3F-594E-46EB-8C0D-A654039BA9B2}" type="datetimeFigureOut">
              <a:rPr lang="en-US"/>
              <a:pPr>
                <a:defRPr/>
              </a:pPr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13" y="6456363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BF0A3E-1795-40FD-BCA9-018B053D3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3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26B3236-CE9A-414E-B2D0-325BB1782B3B}" type="datetimeFigureOut">
              <a:rPr lang="en-US"/>
              <a:pPr>
                <a:defRPr/>
              </a:pPr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13" y="6456363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952885A-9AA4-4C64-8786-CA36FFB3D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63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F6415C-2080-4007-ACFF-D65450529852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B299E8-AAEA-46C5-9AAF-2A4E45BCBF20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AA91A1-B216-4DD9-B7D9-80C6179A8BCB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D90DB5-C92E-4003-A5CE-B107F95C7E19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B8538B-B293-4EE4-A700-67CFE1CB6433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E98F45-02F9-4F89-890E-2AE1478216D3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BCE808-68F4-4875-B270-3697ACAEAF9A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A0DFDD-109B-4624-8086-CE089862EE92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9C93C8-5ACF-4CBB-A7FC-DA8BDE865A51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1E3F10-07DF-4E9C-AE7B-1DBAED79A575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326F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2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313" y="177800"/>
            <a:ext cx="709612" cy="48577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Subtitle 2"/>
          <p:cNvSpPr txBox="1">
            <a:spLocks/>
          </p:cNvSpPr>
          <p:nvPr userDrawn="1"/>
        </p:nvSpPr>
        <p:spPr bwMode="auto">
          <a:xfrm>
            <a:off x="889001" y="277813"/>
            <a:ext cx="73263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 indent="-255588" algn="ctr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Фонд за заштиту животне средине и енергетску ефикасност Републике Српске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Picture 7" descr="amblemv_transparent_b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325"/>
            <a:ext cx="7461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142875" y="855663"/>
            <a:ext cx="8786813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1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15313" y="177800"/>
            <a:ext cx="709612" cy="48577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Subtitle 2"/>
          <p:cNvSpPr txBox="1">
            <a:spLocks/>
          </p:cNvSpPr>
          <p:nvPr userDrawn="1"/>
        </p:nvSpPr>
        <p:spPr bwMode="auto">
          <a:xfrm>
            <a:off x="889001" y="277813"/>
            <a:ext cx="73263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 indent="-255588" algn="ctr">
              <a:lnSpc>
                <a:spcPct val="90000"/>
              </a:lnSpc>
              <a:spcBef>
                <a:spcPts val="300"/>
              </a:spcBef>
              <a:buClr>
                <a:srgbClr val="A04DA3"/>
              </a:buClr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Фонд за заштиту животне средине и енергетску ефикасност Републике Српске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42875" y="855663"/>
            <a:ext cx="8786813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 descr="amblemv_transparent_b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325"/>
            <a:ext cx="74612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Calibri" pitchFamily="34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Calibri" pitchFamily="34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Calibri" pitchFamily="34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Calibri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ctrTitle" idx="4294967295"/>
          </p:nvPr>
        </p:nvSpPr>
        <p:spPr>
          <a:xfrm>
            <a:off x="251520" y="2276872"/>
            <a:ext cx="8712200" cy="1467172"/>
          </a:xfrm>
        </p:spPr>
        <p:txBody>
          <a:bodyPr/>
          <a:lstStyle/>
          <a:p>
            <a:pPr algn="ctr" eaLnBrk="1" hangingPunct="1"/>
            <a:r>
              <a:rPr lang="hr-HR" sz="3200" b="1" dirty="0" smtClean="0">
                <a:solidFill>
                  <a:schemeClr val="bg1"/>
                </a:solidFill>
              </a:rPr>
              <a:t/>
            </a:r>
            <a:br>
              <a:rPr lang="hr-HR" sz="3200" b="1" dirty="0" smtClean="0">
                <a:solidFill>
                  <a:schemeClr val="bg1"/>
                </a:solidFill>
              </a:rPr>
            </a:br>
            <a:r>
              <a:rPr lang="sr-Cyrl-RS" sz="2800" b="1" dirty="0" smtClean="0">
                <a:solidFill>
                  <a:schemeClr val="bg1"/>
                </a:solidFill>
              </a:rPr>
              <a:t>ЈАВНИ </a:t>
            </a:r>
            <a:r>
              <a:rPr lang="sr-Cyrl-RS" sz="2800" b="1" dirty="0">
                <a:solidFill>
                  <a:schemeClr val="bg1"/>
                </a:solidFill>
              </a:rPr>
              <a:t>КОНКУРС </a:t>
            </a:r>
            <a:r>
              <a:rPr lang="hr-HR" sz="2800" b="1" dirty="0" smtClean="0">
                <a:solidFill>
                  <a:schemeClr val="bg1"/>
                </a:solidFill>
              </a:rPr>
              <a:t/>
            </a:r>
            <a:br>
              <a:rPr lang="hr-HR" sz="2800" b="1" dirty="0" smtClean="0">
                <a:solidFill>
                  <a:schemeClr val="bg1"/>
                </a:solidFill>
              </a:rPr>
            </a:br>
            <a:r>
              <a:rPr lang="sr-Cyrl-RS" sz="2800" b="1" dirty="0" smtClean="0">
                <a:solidFill>
                  <a:schemeClr val="bg1"/>
                </a:solidFill>
              </a:rPr>
              <a:t>за </a:t>
            </a:r>
            <a:r>
              <a:rPr lang="sr-Cyrl-RS" sz="2800" b="1" dirty="0">
                <a:solidFill>
                  <a:schemeClr val="bg1"/>
                </a:solidFill>
              </a:rPr>
              <a:t>додјељивање средстава за суфинансирање програма и пројеката из области заштите животне средине, за 2015 . </a:t>
            </a:r>
            <a:r>
              <a:rPr lang="sr-Cyrl-RS" sz="2800" b="1" dirty="0" smtClean="0">
                <a:solidFill>
                  <a:schemeClr val="bg1"/>
                </a:solidFill>
              </a:rPr>
              <a:t>годину</a:t>
            </a:r>
            <a:r>
              <a:rPr lang="hr-HR" sz="2800" b="1" dirty="0" smtClean="0">
                <a:solidFill>
                  <a:prstClr val="black"/>
                </a:solidFill>
              </a:rPr>
              <a:t/>
            </a:r>
            <a:br>
              <a:rPr lang="hr-HR" sz="2800" b="1" dirty="0" smtClean="0">
                <a:solidFill>
                  <a:prstClr val="black"/>
                </a:solidFill>
              </a:rPr>
            </a:br>
            <a:r>
              <a:rPr lang="sr-Cyrl-RS" sz="3200" dirty="0">
                <a:solidFill>
                  <a:schemeClr val="tx1"/>
                </a:solidFill>
              </a:rPr>
              <a:t/>
            </a:r>
            <a:br>
              <a:rPr lang="sr-Cyrl-RS" sz="3200" dirty="0">
                <a:solidFill>
                  <a:schemeClr val="tx1"/>
                </a:solidFill>
              </a:rPr>
            </a:br>
            <a:r>
              <a:rPr lang="sr-Cyrl-RS" sz="3200" b="1" dirty="0" smtClean="0">
                <a:solidFill>
                  <a:schemeClr val="bg1"/>
                </a:solidFill>
              </a:rPr>
              <a:t>ИНФО ДАНИ </a:t>
            </a:r>
            <a:r>
              <a:rPr lang="sl-SI" sz="3200" b="1" dirty="0" smtClean="0">
                <a:solidFill>
                  <a:schemeClr val="bg1"/>
                </a:solidFill>
              </a:rPr>
              <a:t/>
            </a:r>
            <a:br>
              <a:rPr lang="sl-SI" sz="3200" b="1" dirty="0" smtClean="0">
                <a:solidFill>
                  <a:schemeClr val="bg1"/>
                </a:solidFill>
              </a:rPr>
            </a:b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395536" y="4581128"/>
            <a:ext cx="8358187" cy="1493341"/>
          </a:xfrm>
        </p:spPr>
        <p:txBody>
          <a:bodyPr/>
          <a:lstStyle/>
          <a:p>
            <a:pPr marL="63500" algn="ctr"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sr-Cyrl-RS" sz="2300" b="1" i="1" dirty="0" smtClean="0">
                <a:solidFill>
                  <a:schemeClr val="bg1"/>
                </a:solidFill>
              </a:rPr>
              <a:t>Милан Граховац</a:t>
            </a:r>
            <a:r>
              <a:rPr lang="sl-SI" sz="2300" b="1" i="1" dirty="0" smtClean="0">
                <a:solidFill>
                  <a:schemeClr val="bg1"/>
                </a:solidFill>
              </a:rPr>
              <a:t>, </a:t>
            </a:r>
            <a:r>
              <a:rPr lang="sr-Cyrl-RS" sz="2300" b="1" i="1" dirty="0" smtClean="0">
                <a:solidFill>
                  <a:schemeClr val="bg1"/>
                </a:solidFill>
              </a:rPr>
              <a:t>стручни сарадник за правне послове</a:t>
            </a:r>
            <a:endParaRPr lang="sl-SI" sz="2300" b="1" i="1" dirty="0" smtClean="0">
              <a:solidFill>
                <a:schemeClr val="bg1"/>
              </a:solidFill>
            </a:endParaRPr>
          </a:p>
          <a:p>
            <a:pPr marL="63500" algn="ctr" eaLnBrk="1" hangingPunct="1">
              <a:lnSpc>
                <a:spcPct val="90000"/>
              </a:lnSpc>
              <a:buFont typeface="Georgia" pitchFamily="18" charset="0"/>
              <a:buNone/>
            </a:pPr>
            <a:endParaRPr lang="sl-SI" sz="1800" b="1" dirty="0" smtClean="0">
              <a:solidFill>
                <a:schemeClr val="bg1"/>
              </a:solidFill>
            </a:endParaRPr>
          </a:p>
          <a:p>
            <a:pPr marL="63500" algn="ctr">
              <a:buFont typeface="Georgia" pitchFamily="18" charset="0"/>
              <a:buNone/>
            </a:pPr>
            <a:r>
              <a:rPr lang="sr-Cyrl-RS" sz="1800" b="1" dirty="0">
                <a:solidFill>
                  <a:schemeClr val="bg1"/>
                </a:solidFill>
              </a:rPr>
              <a:t>м</a:t>
            </a:r>
            <a:r>
              <a:rPr lang="sr-Cyrl-RS" sz="1800" b="1" dirty="0" smtClean="0">
                <a:solidFill>
                  <a:schemeClr val="bg1"/>
                </a:solidFill>
              </a:rPr>
              <a:t>арт </a:t>
            </a:r>
            <a:r>
              <a:rPr lang="sl-SI" sz="1800" b="1" dirty="0" smtClean="0">
                <a:solidFill>
                  <a:schemeClr val="bg1"/>
                </a:solidFill>
              </a:rPr>
              <a:t>2015.</a:t>
            </a:r>
          </a:p>
          <a:p>
            <a:pPr marL="355600" lvl="1" algn="ctr">
              <a:buFont typeface="Georgia" pitchFamily="18" charset="0"/>
              <a:buNone/>
            </a:pPr>
            <a:endParaRPr lang="sl-SI" sz="1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Потребна документација – обавезни дио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en-GB" sz="2000" dirty="0" err="1" smtClean="0"/>
              <a:t>Попуњен</a:t>
            </a:r>
            <a:r>
              <a:rPr lang="en-GB" sz="2000" dirty="0" smtClean="0"/>
              <a:t> </a:t>
            </a:r>
            <a:r>
              <a:rPr lang="en-GB" sz="2000" dirty="0" err="1" smtClean="0"/>
              <a:t>пријавни</a:t>
            </a:r>
            <a:r>
              <a:rPr lang="en-GB" sz="2000" dirty="0" smtClean="0"/>
              <a:t> </a:t>
            </a:r>
            <a:r>
              <a:rPr lang="en-GB" sz="2000" dirty="0" err="1" smtClean="0"/>
              <a:t>образац</a:t>
            </a:r>
            <a:r>
              <a:rPr lang="en-GB" sz="2000" dirty="0" smtClean="0"/>
              <a:t> 1.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пријава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на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јавни</a:t>
            </a:r>
            <a:r>
              <a:rPr lang="en-GB" sz="2000" i="1" dirty="0" smtClean="0"/>
              <a:t> </a:t>
            </a:r>
            <a:r>
              <a:rPr lang="sr-Cyrl-RS" sz="2000" i="1" dirty="0" smtClean="0"/>
              <a:t>конкурс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smtClean="0"/>
              <a:t>п</a:t>
            </a:r>
            <a:r>
              <a:rPr lang="en-GB" sz="2000" dirty="0" err="1" smtClean="0"/>
              <a:t>опуњен</a:t>
            </a:r>
            <a:r>
              <a:rPr lang="en-GB" sz="2000" dirty="0" smtClean="0"/>
              <a:t> </a:t>
            </a:r>
            <a:r>
              <a:rPr lang="en-GB" sz="2000" dirty="0" err="1" smtClean="0"/>
              <a:t>пријавни</a:t>
            </a:r>
            <a:r>
              <a:rPr lang="en-GB" sz="2000" dirty="0" smtClean="0"/>
              <a:t> </a:t>
            </a:r>
            <a:r>
              <a:rPr lang="en-GB" sz="2000" dirty="0" err="1" smtClean="0"/>
              <a:t>образац</a:t>
            </a:r>
            <a:r>
              <a:rPr lang="en-GB" sz="2000" dirty="0" smtClean="0"/>
              <a:t> 2.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финансијски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преглед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пројекта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CS" sz="2000" dirty="0" smtClean="0"/>
              <a:t>изјава о износу средстава</a:t>
            </a:r>
            <a:r>
              <a:rPr lang="en-GB" sz="2000" dirty="0" smtClean="0"/>
              <a:t>, </a:t>
            </a:r>
            <a:r>
              <a:rPr lang="sr-Cyrl-CS" sz="2000" dirty="0" smtClean="0"/>
              <a:t>најмање </a:t>
            </a:r>
            <a:r>
              <a:rPr lang="sr-Cyrl-BA" sz="2000" dirty="0" smtClean="0"/>
              <a:t>од 30%  </a:t>
            </a:r>
            <a:r>
              <a:rPr lang="sr-Cyrl-RS" sz="2000" dirty="0" smtClean="0"/>
              <a:t>за </a:t>
            </a:r>
            <a:r>
              <a:rPr lang="en-US" sz="2000" dirty="0" err="1" smtClean="0"/>
              <a:t>јединице</a:t>
            </a:r>
            <a:r>
              <a:rPr lang="en-US" sz="2000" dirty="0" smtClean="0"/>
              <a:t> </a:t>
            </a:r>
            <a:r>
              <a:rPr lang="en-US" sz="2000" dirty="0" err="1" smtClean="0"/>
              <a:t>локалне</a:t>
            </a:r>
            <a:r>
              <a:rPr lang="en-US" sz="2000" dirty="0" smtClean="0"/>
              <a:t> </a:t>
            </a:r>
            <a:r>
              <a:rPr lang="en-US" sz="2000" dirty="0" err="1" smtClean="0"/>
              <a:t>самоуправе</a:t>
            </a:r>
            <a:r>
              <a:rPr lang="sr-Cyrl-CS" sz="2000" dirty="0" smtClean="0"/>
              <a:t> (општине и градови), привредна</a:t>
            </a:r>
            <a:r>
              <a:rPr lang="sr-Cyrl-RS" sz="2000" dirty="0" smtClean="0"/>
              <a:t> </a:t>
            </a:r>
            <a:r>
              <a:rPr lang="en-US" sz="2000" dirty="0" err="1" smtClean="0"/>
              <a:t>друштва</a:t>
            </a:r>
            <a:r>
              <a:rPr lang="en-US" sz="2000" dirty="0" smtClean="0"/>
              <a:t> и </a:t>
            </a:r>
            <a:r>
              <a:rPr lang="en-US" sz="2000" dirty="0" err="1" smtClean="0"/>
              <a:t>друг</a:t>
            </a:r>
            <a:r>
              <a:rPr lang="sr-Cyrl-CS" sz="2000" dirty="0" smtClean="0"/>
              <a:t>а</a:t>
            </a:r>
            <a:r>
              <a:rPr lang="en-US" sz="2000" dirty="0" smtClean="0"/>
              <a:t> </a:t>
            </a:r>
            <a:r>
              <a:rPr lang="en-US" sz="2000" dirty="0" err="1" smtClean="0"/>
              <a:t>правн</a:t>
            </a:r>
            <a:r>
              <a:rPr lang="sr-Cyrl-CS" sz="2000" dirty="0" smtClean="0"/>
              <a:t>а лица (јавне установе и сл.) и предузетнике </a:t>
            </a:r>
            <a:r>
              <a:rPr lang="sr-Cyrl-RS" sz="2000" dirty="0" smtClean="0"/>
              <a:t>или </a:t>
            </a:r>
            <a:r>
              <a:rPr lang="hr-HR" sz="2000" dirty="0" smtClean="0"/>
              <a:t>20% </a:t>
            </a:r>
            <a:r>
              <a:rPr lang="sr-Cyrl-RS" sz="2000" dirty="0" smtClean="0"/>
              <a:t>за невладине организације</a:t>
            </a:r>
            <a:r>
              <a:rPr lang="hr-HR" sz="2000" dirty="0" smtClean="0"/>
              <a:t>, </a:t>
            </a:r>
            <a:r>
              <a:rPr lang="sr-Cyrl-RS" sz="2000" dirty="0" smtClean="0"/>
              <a:t>фондације и физичка лица </a:t>
            </a:r>
            <a:r>
              <a:rPr lang="sr-Cyrl-BA" sz="2000" dirty="0" smtClean="0"/>
              <a:t>у односу на укупну вриједност пројекта, </a:t>
            </a:r>
            <a:r>
              <a:rPr lang="sr-Cyrl-CS" sz="2000" dirty="0" smtClean="0"/>
              <a:t>којима ће корисник или други заинтересовани субјектучествовати у  суфинансирању реализације дијела пројекта којим се аплицирана на  овом јавном конкурсу</a:t>
            </a:r>
            <a:r>
              <a:rPr lang="sr-Cyrl-RS" sz="2000" dirty="0" smtClean="0"/>
              <a:t> </a:t>
            </a:r>
            <a:r>
              <a:rPr lang="sr-Cyrl-CS" sz="2000" i="1" dirty="0" smtClean="0"/>
              <a:t>(овјерену код</a:t>
            </a:r>
            <a:r>
              <a:rPr lang="sr-Cyrl-CS" sz="2000" dirty="0" smtClean="0"/>
              <a:t> </a:t>
            </a:r>
            <a:r>
              <a:rPr lang="sr-Cyrl-CS" sz="2000" i="1" dirty="0" smtClean="0"/>
              <a:t>нотара или надлежног органа локалне самоуправе)</a:t>
            </a:r>
            <a:r>
              <a:rPr lang="sr-Cyrl-RS" sz="2000" i="1" dirty="0" smtClean="0"/>
              <a:t>,</a:t>
            </a:r>
            <a:r>
              <a:rPr lang="sr-Latn-RS" sz="2000" i="1" dirty="0" smtClean="0">
                <a:solidFill>
                  <a:srgbClr val="FF0000"/>
                </a:solidFill>
              </a:rPr>
              <a:t>www.ekofondrs.org</a:t>
            </a:r>
            <a:endParaRPr lang="sr-Cyrl-RS" sz="2000" i="1" dirty="0" smtClean="0">
              <a:solidFill>
                <a:srgbClr val="FF0000"/>
              </a:solidFill>
            </a:endParaRPr>
          </a:p>
          <a:p>
            <a:pPr algn="just">
              <a:buClrTx/>
            </a:pPr>
            <a:r>
              <a:rPr lang="sr-Cyrl-CS" sz="2000" dirty="0"/>
              <a:t>овјерена фотокопија Рјешења о регистрацији код надлежног суда</a:t>
            </a:r>
            <a:r>
              <a:rPr lang="sr-Cyrl-RS" sz="2000" dirty="0"/>
              <a:t> </a:t>
            </a:r>
            <a:r>
              <a:rPr lang="sr-Cyrl-CS" sz="2000" i="1" dirty="0"/>
              <a:t>(јединице локалне самоуправе и физичка лиц</a:t>
            </a:r>
            <a:r>
              <a:rPr lang="hr-HR" sz="2000" i="1" dirty="0"/>
              <a:t>a </a:t>
            </a:r>
            <a:r>
              <a:rPr lang="sr-Cyrl-CS" sz="2000" i="1" dirty="0"/>
              <a:t>нису дужне да достављају овај документ)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BA" sz="2000" dirty="0"/>
              <a:t>потврда о измиреним пореским обавезама од стране Пореске управе Републике Српске и Управе за индиректно </a:t>
            </a:r>
            <a:r>
              <a:rPr lang="hr-HR" sz="2000" dirty="0"/>
              <a:t> </a:t>
            </a:r>
            <a:r>
              <a:rPr lang="sr-Cyrl-BA" sz="2000" dirty="0"/>
              <a:t>опорезивање БиХ, не старију од шест мјесеци</a:t>
            </a:r>
            <a:r>
              <a:rPr lang="sr-Cyrl-RS" sz="2000" dirty="0"/>
              <a:t> </a:t>
            </a:r>
            <a:r>
              <a:rPr lang="sr-Cyrl-BA" sz="2000" i="1" dirty="0"/>
              <a:t>(не односи се на невладине организације, фондациј</a:t>
            </a:r>
            <a:r>
              <a:rPr lang="hr-HR" sz="2000" i="1" dirty="0"/>
              <a:t>e</a:t>
            </a:r>
            <a:r>
              <a:rPr lang="sr-Cyrl-BA" sz="2000" i="1" dirty="0"/>
              <a:t> и физичка лица)</a:t>
            </a:r>
            <a:r>
              <a:rPr lang="sr-Cyrl-RS" sz="2000" i="1" dirty="0"/>
              <a:t>,</a:t>
            </a:r>
          </a:p>
          <a:p>
            <a:pPr algn="just"/>
            <a:endParaRPr lang="sr-Cyrl-RS" sz="2000" i="1" dirty="0"/>
          </a:p>
          <a:p>
            <a:pPr marL="109537" indent="0" algn="just">
              <a:buNone/>
            </a:pPr>
            <a:endParaRPr lang="sr-Cyrl-RS" sz="2000" i="1" dirty="0"/>
          </a:p>
          <a:p>
            <a:pPr marL="109537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9662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>
              <a:buClrTx/>
            </a:pPr>
            <a:r>
              <a:rPr lang="sr-Cyrl-BA" sz="2000" dirty="0" smtClean="0"/>
              <a:t>изјава </a:t>
            </a:r>
            <a:r>
              <a:rPr lang="sr-Cyrl-BA" sz="2000" dirty="0"/>
              <a:t>о некоришћењу </a:t>
            </a:r>
            <a:r>
              <a:rPr lang="sr-Cyrl-CS" sz="2000" dirty="0"/>
              <a:t>буџетских </a:t>
            </a:r>
            <a:r>
              <a:rPr lang="sr-Cyrl-BA" sz="2000" dirty="0"/>
              <a:t>средстава нити било којих других средстава (ЕУ,  међународних организација  </a:t>
            </a:r>
            <a:r>
              <a:rPr lang="sr-Cyrl-BA" sz="2000" dirty="0" smtClean="0"/>
              <a:t>и </a:t>
            </a:r>
            <a:r>
              <a:rPr lang="sr-Cyrl-BA" sz="2000" dirty="0"/>
              <a:t>осталих), у текућој и претходне двије фискалне године</a:t>
            </a:r>
            <a:r>
              <a:rPr lang="hr-HR" sz="2000" dirty="0" smtClean="0"/>
              <a:t>;</a:t>
            </a:r>
            <a:r>
              <a:rPr lang="sr-Cyrl-BA" sz="2000" i="1" dirty="0" smtClean="0"/>
              <a:t>(</a:t>
            </a:r>
            <a:r>
              <a:rPr lang="sr-Cyrl-BA" sz="2000" i="1" dirty="0"/>
              <a:t>потписану од одговорног лица и овјерену печатом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 </a:t>
            </a:r>
            <a:r>
              <a:rPr lang="sr-Latn-RS" sz="2000" i="1" dirty="0" smtClean="0">
                <a:solidFill>
                  <a:srgbClr val="FF0000"/>
                </a:solidFill>
              </a:rPr>
              <a:t>www.ekofondrs.org</a:t>
            </a:r>
            <a:endParaRPr lang="sr-Cyrl-RS" sz="2000" i="1" dirty="0" smtClean="0">
              <a:solidFill>
                <a:srgbClr val="FF0000"/>
              </a:solidFill>
            </a:endParaRPr>
          </a:p>
          <a:p>
            <a:pPr algn="just">
              <a:buClrTx/>
            </a:pPr>
            <a:r>
              <a:rPr lang="sr-Cyrl-BA" sz="2000" dirty="0"/>
              <a:t>документ који издаје надлежни судски орган у циљу доказивања да подносилац понуде није осуђен судском  пресудом за кршење закона, у смислу његовог пословног понашања, и проглашен кривим за озбиљан професионални прекршај, у периоду од 5 година прије датума достављања пријаве</a:t>
            </a:r>
            <a:r>
              <a:rPr lang="sr-Cyrl-RS" sz="2000" dirty="0"/>
              <a:t> </a:t>
            </a:r>
            <a:r>
              <a:rPr lang="sr-Cyrl-BA" sz="2000" i="1" dirty="0"/>
              <a:t>(у складу са Законом о</a:t>
            </a:r>
            <a:r>
              <a:rPr lang="sr-Cyrl-BA" sz="2000" dirty="0"/>
              <a:t> </a:t>
            </a:r>
            <a:r>
              <a:rPr lang="sr-Cyrl-BA" sz="2000" i="1" dirty="0"/>
              <a:t>јавним набавкама БиХ)</a:t>
            </a:r>
            <a:r>
              <a:rPr lang="sr-Cyrl-RS" sz="2000" i="1" dirty="0" smtClean="0"/>
              <a:t>,</a:t>
            </a:r>
            <a:endParaRPr lang="sr-Cyrl-RS" sz="2000" i="1" dirty="0"/>
          </a:p>
          <a:p>
            <a:pPr algn="just">
              <a:buClrTx/>
            </a:pPr>
            <a:r>
              <a:rPr lang="sr-Cyrl-RS" sz="2000" dirty="0"/>
              <a:t>изјава да ће се прибављање услуга</a:t>
            </a:r>
            <a:r>
              <a:rPr lang="bs-Latn-BA" sz="2000" dirty="0"/>
              <a:t>, </a:t>
            </a:r>
            <a:r>
              <a:rPr lang="sr-Cyrl-RS" sz="2000" dirty="0"/>
              <a:t>роба и радова извршити у складу са </a:t>
            </a:r>
            <a:r>
              <a:rPr lang="sr-Cyrl-BA" sz="2000" dirty="0"/>
              <a:t>Законом о јавним набавкама БиХ </a:t>
            </a:r>
            <a:r>
              <a:rPr lang="sr-Cyrl-BA" sz="2000" i="1" dirty="0"/>
              <a:t>(потписану од одговорног лица и овјерену печатом)</a:t>
            </a:r>
            <a:r>
              <a:rPr lang="sr-Cyrl-RS" sz="2000" i="1" dirty="0"/>
              <a:t>, </a:t>
            </a:r>
            <a:r>
              <a:rPr lang="sr-Cyrl-BA" sz="2000" i="1" dirty="0"/>
              <a:t>(не односи се на невладине организације, фондације и физичка лица)</a:t>
            </a:r>
            <a:r>
              <a:rPr lang="sr-Cyrl-RS" sz="2000" i="1" dirty="0"/>
              <a:t>,</a:t>
            </a:r>
          </a:p>
          <a:p>
            <a:pPr algn="just"/>
            <a:endParaRPr lang="sr-Cyrl-RS" sz="2000" i="1" u="sng" dirty="0" smtClean="0">
              <a:solidFill>
                <a:srgbClr val="FF0000"/>
              </a:solidFill>
            </a:endParaRP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5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>
              <a:buClrTx/>
            </a:pPr>
            <a:r>
              <a:rPr lang="sr-Cyrl-RS" sz="2000" dirty="0"/>
              <a:t>у</a:t>
            </a:r>
            <a:r>
              <a:rPr lang="sr-Cyrl-RS" sz="2000" dirty="0" smtClean="0"/>
              <a:t>вјерење </a:t>
            </a:r>
            <a:r>
              <a:rPr lang="sr-Cyrl-RS" sz="2000" dirty="0"/>
              <a:t>да није под стечајем или пред ликвидацијом, или је ушао у одређен аранжман са повјриоцем, или је обуставио или ограничио активности, или је у аналогној ситуацији која проистиче из сличног поступка у складу са релевантним законима и прописима у РС и </a:t>
            </a:r>
            <a:r>
              <a:rPr lang="sr-Cyrl-RS" sz="2000" dirty="0" smtClean="0"/>
              <a:t>БиХ</a:t>
            </a:r>
            <a:r>
              <a:rPr lang="sr-Cyrl-RS" sz="2000" i="1" dirty="0" smtClean="0"/>
              <a:t>(</a:t>
            </a:r>
            <a:r>
              <a:rPr lang="sr-Cyrl-CS" sz="2000" i="1" dirty="0"/>
              <a:t>односи се само на привредна друштва и предузетнике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err="1"/>
              <a:t>д</a:t>
            </a:r>
            <a:r>
              <a:rPr lang="en-GB" sz="2000" dirty="0" err="1" smtClean="0"/>
              <a:t>оказ</a:t>
            </a:r>
            <a:r>
              <a:rPr lang="en-GB" sz="2000" dirty="0" smtClean="0"/>
              <a:t> </a:t>
            </a:r>
            <a:r>
              <a:rPr lang="en-GB" sz="2000" dirty="0"/>
              <a:t>о </a:t>
            </a:r>
            <a:r>
              <a:rPr lang="en-GB" sz="2000" dirty="0" err="1"/>
              <a:t>солвентности</a:t>
            </a:r>
            <a:r>
              <a:rPr lang="en-GB" sz="2000" dirty="0"/>
              <a:t> у </a:t>
            </a:r>
            <a:r>
              <a:rPr lang="en-GB" sz="2000" dirty="0" err="1"/>
              <a:t>задњих</a:t>
            </a:r>
            <a:r>
              <a:rPr lang="en-GB" sz="2000" dirty="0"/>
              <a:t> 6 </a:t>
            </a:r>
            <a:r>
              <a:rPr lang="en-GB" sz="2000" dirty="0" err="1"/>
              <a:t>мјесеци</a:t>
            </a:r>
            <a:r>
              <a:rPr lang="en-GB" sz="2000" dirty="0"/>
              <a:t> </a:t>
            </a:r>
            <a:r>
              <a:rPr lang="en-GB" sz="2000" dirty="0" err="1"/>
              <a:t>од</a:t>
            </a:r>
            <a:r>
              <a:rPr lang="en-GB" sz="2000" dirty="0"/>
              <a:t> </a:t>
            </a:r>
            <a:r>
              <a:rPr lang="en-GB" sz="2000" dirty="0" err="1" smtClean="0"/>
              <a:t>објав</a:t>
            </a:r>
            <a:r>
              <a:rPr lang="sr-Cyrl-RS" sz="2000" dirty="0" smtClean="0"/>
              <a:t>љ</a:t>
            </a:r>
            <a:r>
              <a:rPr lang="en-GB" sz="2000" dirty="0" err="1" smtClean="0"/>
              <a:t>еног</a:t>
            </a:r>
            <a:r>
              <a:rPr lang="en-GB" sz="2000" dirty="0" smtClean="0"/>
              <a:t> </a:t>
            </a:r>
            <a:r>
              <a:rPr lang="en-GB" sz="2000" dirty="0" err="1"/>
              <a:t>конкурса</a:t>
            </a:r>
            <a:r>
              <a:rPr lang="en-GB" sz="2000" dirty="0"/>
              <a:t>, </a:t>
            </a:r>
            <a:r>
              <a:rPr lang="en-GB" sz="2000" dirty="0" err="1"/>
              <a:t>издата</a:t>
            </a:r>
            <a:r>
              <a:rPr lang="en-GB" sz="2000" dirty="0"/>
              <a:t> </a:t>
            </a:r>
            <a:r>
              <a:rPr lang="en-GB" sz="2000" dirty="0" err="1"/>
              <a:t>од</a:t>
            </a:r>
            <a:r>
              <a:rPr lang="en-GB" sz="2000" dirty="0"/>
              <a:t> </a:t>
            </a:r>
            <a:r>
              <a:rPr lang="en-GB" sz="2000" dirty="0" err="1"/>
              <a:t>стране</a:t>
            </a:r>
            <a:r>
              <a:rPr lang="en-GB" sz="2000" dirty="0"/>
              <a:t> </a:t>
            </a:r>
            <a:r>
              <a:rPr lang="en-GB" sz="2000" dirty="0" err="1"/>
              <a:t>пословне</a:t>
            </a:r>
            <a:r>
              <a:rPr lang="en-GB" sz="2000" dirty="0"/>
              <a:t> </a:t>
            </a:r>
            <a:r>
              <a:rPr lang="en-GB" sz="2000" dirty="0" err="1" smtClean="0"/>
              <a:t>банке</a:t>
            </a:r>
            <a:r>
              <a:rPr lang="sr-Cyrl-RS" sz="2000" dirty="0"/>
              <a:t>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не</a:t>
            </a:r>
            <a:r>
              <a:rPr lang="en-GB" sz="2000" i="1" dirty="0" smtClean="0"/>
              <a:t> </a:t>
            </a:r>
            <a:r>
              <a:rPr lang="en-GB" sz="2000" i="1" dirty="0" err="1"/>
              <a:t>односи</a:t>
            </a:r>
            <a:r>
              <a:rPr lang="en-GB" sz="2000" i="1" dirty="0"/>
              <a:t> се </a:t>
            </a:r>
            <a:r>
              <a:rPr lang="en-GB" sz="2000" i="1" dirty="0" err="1"/>
              <a:t>на</a:t>
            </a:r>
            <a:r>
              <a:rPr lang="en-GB" sz="2000" i="1" dirty="0"/>
              <a:t> </a:t>
            </a:r>
            <a:r>
              <a:rPr lang="en-GB" sz="2000" i="1" dirty="0" err="1"/>
              <a:t>невладине</a:t>
            </a:r>
            <a:r>
              <a:rPr lang="en-GB" sz="2000" i="1" dirty="0"/>
              <a:t> </a:t>
            </a:r>
            <a:r>
              <a:rPr lang="en-GB" sz="2000" i="1" dirty="0" err="1"/>
              <a:t>организације</a:t>
            </a:r>
            <a:r>
              <a:rPr lang="en-GB" sz="2000" i="1" dirty="0"/>
              <a:t>, </a:t>
            </a:r>
            <a:r>
              <a:rPr lang="en-GB" sz="2000" i="1" dirty="0" err="1"/>
              <a:t>фондације</a:t>
            </a:r>
            <a:r>
              <a:rPr lang="en-GB" sz="2000" i="1" dirty="0"/>
              <a:t> и </a:t>
            </a:r>
            <a:r>
              <a:rPr lang="en-GB" sz="2000" i="1" dirty="0" err="1"/>
              <a:t>физичка</a:t>
            </a:r>
            <a:r>
              <a:rPr lang="en-GB" sz="2000" i="1" dirty="0"/>
              <a:t> </a:t>
            </a:r>
            <a:r>
              <a:rPr lang="en-GB" sz="2000" i="1" dirty="0" err="1"/>
              <a:t>лица</a:t>
            </a:r>
            <a:r>
              <a:rPr lang="en-GB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CS" sz="2000" dirty="0"/>
              <a:t>о</a:t>
            </a:r>
            <a:r>
              <a:rPr lang="sr-Cyrl-CS" sz="2000" dirty="0" smtClean="0"/>
              <a:t>вјерене </a:t>
            </a:r>
            <a:r>
              <a:rPr lang="sr-Cyrl-CS" sz="2000" dirty="0"/>
              <a:t>фотокопије финансијских  извјештаја  за </a:t>
            </a:r>
            <a:r>
              <a:rPr lang="sr-Cyrl-CS" sz="2000" dirty="0" smtClean="0"/>
              <a:t>2014.годину</a:t>
            </a:r>
            <a:r>
              <a:rPr lang="sr-Cyrl-RS" sz="2000" dirty="0"/>
              <a:t> </a:t>
            </a:r>
            <a:r>
              <a:rPr lang="sr-Cyrl-BA" sz="2000" i="1" dirty="0" smtClean="0"/>
              <a:t>(не </a:t>
            </a:r>
            <a:r>
              <a:rPr lang="sr-Cyrl-BA" sz="2000" i="1" dirty="0"/>
              <a:t>односи се на невладине организације, фондације и физичка лица)</a:t>
            </a:r>
            <a:r>
              <a:rPr lang="hr-HR" sz="2000" i="1" dirty="0" smtClean="0"/>
              <a:t>;</a:t>
            </a:r>
            <a:endParaRPr lang="sr-Cyrl-RS" sz="2000" i="1" dirty="0" smtClean="0"/>
          </a:p>
          <a:p>
            <a:pPr algn="just">
              <a:buClrTx/>
            </a:pPr>
            <a:r>
              <a:rPr lang="sr-Cyrl-RS" sz="2000" dirty="0"/>
              <a:t>о</a:t>
            </a:r>
            <a:r>
              <a:rPr lang="sr-Cyrl-CS" sz="2000" dirty="0"/>
              <a:t>вјерену фотокопију Рјешења Фонда да је правно лице обвезник система управљања амбалажом и  амбалажним отпадом</a:t>
            </a:r>
            <a:r>
              <a:rPr lang="sr-Cyrl-RS" sz="2000" dirty="0"/>
              <a:t> </a:t>
            </a:r>
            <a:r>
              <a:rPr lang="sr-Cyrl-CS" sz="2000" i="1" dirty="0"/>
              <a:t>(ово рјешење су дужна да доставе само правна лица која су обвезници система управљања амбалажом и амбалажним отпадом)</a:t>
            </a:r>
            <a:r>
              <a:rPr lang="sr-Cyrl-RS" sz="2000" i="1" dirty="0"/>
              <a:t>.</a:t>
            </a:r>
            <a:endParaRPr lang="en-US" sz="2000" dirty="0"/>
          </a:p>
          <a:p>
            <a:pPr algn="just"/>
            <a:endParaRPr lang="sr-Cyrl-RS" sz="2000" i="1" dirty="0" smtClean="0"/>
          </a:p>
          <a:p>
            <a:pPr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4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Додатна обавезна документација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32400"/>
          </a:xfrm>
        </p:spPr>
        <p:txBody>
          <a:bodyPr>
            <a:normAutofit/>
          </a:bodyPr>
          <a:lstStyle/>
          <a:p>
            <a:pPr algn="just">
              <a:buClrTx/>
            </a:pPr>
            <a:r>
              <a:rPr lang="en-GB" sz="2000" dirty="0"/>
              <a:t>Уколико се </a:t>
            </a:r>
            <a:r>
              <a:rPr lang="sr-Cyrl-RS" sz="2000" dirty="0"/>
              <a:t>конкурише </a:t>
            </a:r>
            <a:r>
              <a:rPr lang="en-GB" sz="2000" dirty="0"/>
              <a:t>за</a:t>
            </a:r>
            <a:r>
              <a:rPr lang="sr-Cyrl-CS" sz="2000" dirty="0"/>
              <a:t> подобласти 1.3. и 2.2. из Јавног конкурса</a:t>
            </a:r>
            <a:r>
              <a:rPr lang="sr-Cyrl-RS" sz="2000" dirty="0"/>
              <a:t> обавезно је </a:t>
            </a:r>
            <a:r>
              <a:rPr lang="en-GB" sz="2000" dirty="0"/>
              <a:t>доставити </a:t>
            </a:r>
            <a:r>
              <a:rPr lang="sr-Cyrl-CS" sz="2000" dirty="0"/>
              <a:t>П</a:t>
            </a:r>
            <a:r>
              <a:rPr lang="en-GB" sz="2000" dirty="0"/>
              <a:t>ројектни задатак; </a:t>
            </a:r>
            <a:r>
              <a:rPr lang="sr-Cyrl-BA" sz="2000" i="1" dirty="0"/>
              <a:t>(потписан и овјерен од стране одговорног лица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,</a:t>
            </a:r>
          </a:p>
          <a:p>
            <a:pPr algn="just">
              <a:buClrTx/>
            </a:pPr>
            <a:r>
              <a:rPr lang="sr-Cyrl-RS" sz="2000" dirty="0" smtClean="0"/>
              <a:t>у</a:t>
            </a:r>
            <a:r>
              <a:rPr lang="en-GB" sz="2000" dirty="0" smtClean="0"/>
              <a:t>колико </a:t>
            </a:r>
            <a:r>
              <a:rPr lang="en-GB" sz="2000" dirty="0"/>
              <a:t>се </a:t>
            </a:r>
            <a:r>
              <a:rPr lang="sr-Cyrl-RS" sz="2000" dirty="0"/>
              <a:t>конкурише</a:t>
            </a:r>
            <a:r>
              <a:rPr lang="en-GB" sz="2000" dirty="0"/>
              <a:t> за</a:t>
            </a:r>
            <a:r>
              <a:rPr lang="sr-Cyrl-RS" sz="2000" dirty="0"/>
              <a:t> подобласт 1.1. и 1.2. </a:t>
            </a:r>
            <a:r>
              <a:rPr lang="sr-Cyrl-CS" sz="2000" dirty="0"/>
              <a:t>из Јавног конкурса </a:t>
            </a:r>
            <a:r>
              <a:rPr lang="en-GB" sz="2000" dirty="0"/>
              <a:t>обавезно </a:t>
            </a:r>
            <a:r>
              <a:rPr lang="sr-Cyrl-CS" sz="2000" dirty="0"/>
              <a:t>је </a:t>
            </a:r>
            <a:r>
              <a:rPr lang="en-GB" sz="2000" dirty="0"/>
              <a:t>доставити </a:t>
            </a:r>
            <a:r>
              <a:rPr lang="sr-Cyrl-RS" sz="2000" dirty="0"/>
              <a:t>Спецификацију опреме и </a:t>
            </a:r>
            <a:r>
              <a:rPr lang="sr-Cyrl-CS" sz="2000" dirty="0"/>
              <a:t>релевантни документ (или уговор, или предуговор, или предрачун и сл.) којим се потврђује обављање различитих активности </a:t>
            </a:r>
            <a:r>
              <a:rPr lang="ru-RU" sz="2000" dirty="0"/>
              <a:t>на изградњи система и капацитета потребне инфраструктуре</a:t>
            </a:r>
            <a:r>
              <a:rPr lang="sr-Cyrl-CS" sz="2000" dirty="0"/>
              <a:t> за </a:t>
            </a:r>
            <a:r>
              <a:rPr lang="ru-RU" sz="2000" dirty="0"/>
              <a:t>сакупљање, раздвајање, складиштење, поновно искоришћење, третман и одлагање амбалажног </a:t>
            </a:r>
            <a:r>
              <a:rPr lang="ru-RU" sz="2000" dirty="0" smtClean="0"/>
              <a:t>отпада</a:t>
            </a:r>
            <a:r>
              <a:rPr lang="sr-Cyrl-RS" sz="2000" dirty="0" smtClean="0"/>
              <a:t> </a:t>
            </a:r>
            <a:r>
              <a:rPr lang="sr-Cyrl-BA" sz="2000" i="1" dirty="0" smtClean="0"/>
              <a:t>(потписан </a:t>
            </a:r>
            <a:r>
              <a:rPr lang="sr-Cyrl-BA" sz="2000" i="1" dirty="0"/>
              <a:t>и овјерен од стране одговорног лица</a:t>
            </a:r>
            <a:r>
              <a:rPr lang="sr-Cyrl-BA" sz="2000" i="1" dirty="0" smtClean="0"/>
              <a:t>)</a:t>
            </a:r>
            <a:r>
              <a:rPr lang="sr-Cyrl-RS" sz="2000" i="1" dirty="0" smtClean="0"/>
              <a:t>.</a:t>
            </a:r>
            <a:endParaRPr lang="sr-Latn-RS" sz="2000" i="1" dirty="0" smtClean="0"/>
          </a:p>
          <a:p>
            <a:pPr algn="just">
              <a:buClrTx/>
            </a:pPr>
            <a:r>
              <a:rPr lang="sr-Cyrl-RS" sz="2000" dirty="0"/>
              <a:t>у</a:t>
            </a:r>
            <a:r>
              <a:rPr lang="en-GB" sz="2000" dirty="0"/>
              <a:t>колико се </a:t>
            </a:r>
            <a:r>
              <a:rPr lang="sr-Cyrl-RS" sz="2000" dirty="0"/>
              <a:t>конкурише </a:t>
            </a:r>
            <a:r>
              <a:rPr lang="en-GB" sz="2000" dirty="0"/>
              <a:t>за</a:t>
            </a:r>
            <a:r>
              <a:rPr lang="sr-Cyrl-CS" sz="2000" dirty="0"/>
              <a:t> подобласт 2.1. из Јавног конкурса </a:t>
            </a:r>
            <a:r>
              <a:rPr lang="en-GB" sz="2000" dirty="0"/>
              <a:t>обавезно</a:t>
            </a:r>
            <a:r>
              <a:rPr lang="sr-Cyrl-CS" sz="2000" dirty="0"/>
              <a:t> је </a:t>
            </a:r>
            <a:r>
              <a:rPr lang="en-GB" sz="2000" dirty="0"/>
              <a:t>доставити </a:t>
            </a:r>
            <a:r>
              <a:rPr lang="sr-Cyrl-RS" sz="2000" dirty="0"/>
              <a:t>Предмјер радова </a:t>
            </a:r>
            <a:r>
              <a:rPr lang="sr-Cyrl-BA" sz="2000" i="1" dirty="0"/>
              <a:t>(потписан и овјерен од стране одговорног лица</a:t>
            </a:r>
            <a:r>
              <a:rPr lang="hr-HR" sz="2000" i="1" dirty="0"/>
              <a:t>)</a:t>
            </a:r>
            <a:r>
              <a:rPr lang="sr-Cyrl-RS" sz="2000" i="1" dirty="0"/>
              <a:t>,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80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Необавезни дио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60963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sr-Cyrl-CS" sz="2000" dirty="0" smtClean="0"/>
              <a:t>Сви подносиоци пријава могу доставити и сљедећу документацију која ће се узети у обзир при бодовању пријава:</a:t>
            </a:r>
          </a:p>
          <a:p>
            <a:pPr marL="109537" indent="0">
              <a:buNone/>
            </a:pPr>
            <a:endParaRPr lang="sr-Cyrl-CS" sz="2000" dirty="0" smtClean="0"/>
          </a:p>
          <a:p>
            <a:pPr lvl="0" algn="just">
              <a:buClrTx/>
            </a:pPr>
            <a:r>
              <a:rPr lang="sr-Cyrl-CS" sz="2000" dirty="0"/>
              <a:t>препоруке</a:t>
            </a:r>
            <a:r>
              <a:rPr lang="sr-Cyrl-RS" sz="2000" dirty="0"/>
              <a:t> и </a:t>
            </a:r>
            <a:r>
              <a:rPr lang="sr-Cyrl-CS" sz="2000" dirty="0"/>
              <a:t>подршка пројекту/програму  од стране  републичких органа и локалне и/или шире друштвене заједнице и/или институције</a:t>
            </a:r>
            <a:r>
              <a:rPr lang="sr-Cyrl-CS" sz="2000" dirty="0" smtClean="0"/>
              <a:t>,</a:t>
            </a:r>
          </a:p>
          <a:p>
            <a:pPr algn="just">
              <a:buClrTx/>
            </a:pPr>
            <a:r>
              <a:rPr lang="sr-Cyrl-CS" sz="2000" dirty="0"/>
              <a:t>материјале, публикације, новинске чланке, референц листу, те остала документација која приказује рад подносиоца пријаве, као и препоруке других правних </a:t>
            </a:r>
            <a:r>
              <a:rPr lang="sr-Cyrl-CS" sz="2000" dirty="0" smtClean="0"/>
              <a:t>субјеката,</a:t>
            </a:r>
          </a:p>
          <a:p>
            <a:pPr lvl="0" algn="just">
              <a:buClrTx/>
            </a:pPr>
            <a:r>
              <a:rPr lang="sr-Cyrl-CS" sz="2000" dirty="0"/>
              <a:t>доказ да је пројекат/програм у складу са републичким или локалним стратешким документима из области заштите животне средине.</a:t>
            </a:r>
            <a:endParaRPr lang="en-US" sz="2000" dirty="0"/>
          </a:p>
          <a:p>
            <a:pPr marL="109537" indent="0" algn="just">
              <a:buNone/>
            </a:pPr>
            <a:endParaRPr lang="en-US" sz="2400" dirty="0"/>
          </a:p>
          <a:p>
            <a:pPr lvl="0"/>
            <a:endParaRPr lang="en-US" sz="2400" dirty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8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Достављање понуда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Јавни конкурс ће бити објављен у „Службеном гласнику Републике Српске“, дневном листу „Глас Српске“,  као и на web страници Фонда </a:t>
            </a:r>
            <a:r>
              <a:rPr lang="sr-Cyrl-BA" sz="2000" i="1" dirty="0">
                <a:solidFill>
                  <a:srgbClr val="FF0000"/>
                </a:solidFill>
              </a:rPr>
              <a:t>www.ekofondrs.org</a:t>
            </a:r>
            <a:r>
              <a:rPr lang="sr-Cyrl-BA" sz="2000" i="1" dirty="0" smtClean="0">
                <a:solidFill>
                  <a:srgbClr val="FF0000"/>
                </a:solidFill>
              </a:rPr>
              <a:t>.</a:t>
            </a:r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Рок за </a:t>
            </a:r>
            <a:r>
              <a:rPr lang="sr-Cyrl-BA" sz="2000" dirty="0" smtClean="0"/>
              <a:t>подношење </a:t>
            </a:r>
            <a:r>
              <a:rPr lang="sr-Cyrl-BA" sz="2000" dirty="0"/>
              <a:t>пријава је 30 дана од дана објављивања у посљедњем од наведених гласила. Пријаве  се подносе обавезно у електронској и штампаној верзији, лично или путем поште на адресу</a:t>
            </a:r>
            <a:r>
              <a:rPr lang="sr-Cyrl-BA" sz="2000" dirty="0" smtClean="0"/>
              <a:t>:</a:t>
            </a:r>
            <a:endParaRPr lang="hr-HR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Фонд </a:t>
            </a:r>
            <a:r>
              <a:rPr lang="sr-Cyrl-BA" sz="2000" b="1" i="1" dirty="0">
                <a:solidFill>
                  <a:srgbClr val="FF0000"/>
                </a:solidFill>
              </a:rPr>
              <a:t>за заштиту животне средине и енергетску ефикасност Републике Српске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ул</a:t>
            </a:r>
            <a:r>
              <a:rPr lang="sr-Cyrl-BA" sz="2000" b="1" i="1" dirty="0">
                <a:solidFill>
                  <a:srgbClr val="FF0000"/>
                </a:solidFill>
              </a:rPr>
              <a:t>. Краља </a:t>
            </a:r>
            <a:r>
              <a:rPr lang="sr-Cyrl-BA" sz="2000" b="1" i="1" dirty="0" smtClean="0">
                <a:solidFill>
                  <a:srgbClr val="FF0000"/>
                </a:solidFill>
              </a:rPr>
              <a:t>Алфонса </a:t>
            </a:r>
            <a:r>
              <a:rPr lang="en-US" sz="2000" b="1" i="1" dirty="0">
                <a:solidFill>
                  <a:srgbClr val="FF0000"/>
                </a:solidFill>
              </a:rPr>
              <a:t>XIII</a:t>
            </a:r>
            <a:r>
              <a:rPr lang="sr-Cyrl-CS" sz="2000" b="1" i="1" dirty="0">
                <a:solidFill>
                  <a:srgbClr val="FF0000"/>
                </a:solidFill>
              </a:rPr>
              <a:t>, </a:t>
            </a:r>
            <a:r>
              <a:rPr lang="sr-Cyrl-BA" sz="2000" b="1" i="1" dirty="0">
                <a:solidFill>
                  <a:srgbClr val="FF0000"/>
                </a:solidFill>
              </a:rPr>
              <a:t>број 21 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78 </a:t>
            </a:r>
            <a:r>
              <a:rPr lang="sr-Cyrl-BA" sz="2000" b="1" i="1" dirty="0">
                <a:solidFill>
                  <a:srgbClr val="FF0000"/>
                </a:solidFill>
              </a:rPr>
              <a:t>000 Бања Лука, </a:t>
            </a:r>
            <a:endParaRPr lang="en-US" sz="2000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sr-Cyrl-BA" sz="2000" b="1" i="1" dirty="0" smtClean="0">
                <a:solidFill>
                  <a:srgbClr val="FF0000"/>
                </a:solidFill>
              </a:rPr>
              <a:t>са </a:t>
            </a:r>
            <a:r>
              <a:rPr lang="sr-Cyrl-BA" sz="2000" b="1" i="1" dirty="0">
                <a:solidFill>
                  <a:srgbClr val="FF0000"/>
                </a:solidFill>
              </a:rPr>
              <a:t>назнаком: " За ЈАВНИ КОНКУРС - не </a:t>
            </a:r>
            <a:r>
              <a:rPr lang="sr-Cyrl-BA" sz="2000" b="1" i="1" dirty="0" smtClean="0">
                <a:solidFill>
                  <a:srgbClr val="FF0000"/>
                </a:solidFill>
              </a:rPr>
              <a:t>отварај„</a:t>
            </a:r>
            <a:endParaRPr lang="hr-HR" sz="2000" b="1" i="1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sr-Cyrl-BA" sz="2000" b="1" dirty="0" smtClean="0">
              <a:solidFill>
                <a:srgbClr val="FF0000"/>
              </a:solidFill>
            </a:endParaRPr>
          </a:p>
          <a:p>
            <a:pPr>
              <a:buClrTx/>
            </a:pPr>
            <a:r>
              <a:rPr lang="sr-Cyrl-BA" sz="2000" dirty="0" smtClean="0"/>
              <a:t>Непотпуне </a:t>
            </a:r>
            <a:r>
              <a:rPr lang="sr-Cyrl-CS" sz="2000" dirty="0"/>
              <a:t>и неблаговремене </a:t>
            </a:r>
            <a:r>
              <a:rPr lang="sr-Cyrl-BA" sz="2000" dirty="0"/>
              <a:t>пријаве, као и пријаве које се не односе на предмет овог јавног конкурса, неће се разматрати.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42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Основни критеријуми за избор пројеката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232400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Комисија за </a:t>
            </a:r>
            <a:r>
              <a:rPr lang="sr-Cyrl-CS" sz="2000" dirty="0" smtClean="0"/>
              <a:t>с</a:t>
            </a:r>
            <a:r>
              <a:rPr lang="en-US" sz="2000" dirty="0"/>
              <a:t>провођење јавног </a:t>
            </a:r>
            <a:r>
              <a:rPr lang="sr-Cyrl-CS" sz="2000" dirty="0"/>
              <a:t>конкурса, именована Рјешењем директора број 04-256/15, од 13.03.2015. године</a:t>
            </a:r>
            <a:r>
              <a:rPr lang="sr-Cyrl-CS" sz="2000" dirty="0" smtClean="0"/>
              <a:t>,</a:t>
            </a:r>
            <a:r>
              <a:rPr lang="sr-Cyrl-CS" sz="2000" dirty="0"/>
              <a:t> донијела </a:t>
            </a:r>
            <a:r>
              <a:rPr lang="sr-Cyrl-CS" sz="2000" dirty="0" smtClean="0"/>
              <a:t>је</a:t>
            </a:r>
            <a:r>
              <a:rPr lang="sr-Latn-RS" sz="2000" dirty="0" smtClean="0"/>
              <a:t> </a:t>
            </a:r>
            <a:r>
              <a:rPr lang="sr-Cyrl-CS" sz="2000" dirty="0"/>
              <a:t>17.03.2015. </a:t>
            </a:r>
            <a:r>
              <a:rPr lang="sr-Cyrl-CS" sz="2000" dirty="0" smtClean="0"/>
              <a:t>године</a:t>
            </a:r>
            <a:r>
              <a:rPr lang="sr-Latn-RS" sz="2000" dirty="0" smtClean="0"/>
              <a:t>,</a:t>
            </a:r>
            <a:r>
              <a:rPr lang="sr-Cyrl-CS" sz="2000" dirty="0" smtClean="0"/>
              <a:t> </a:t>
            </a:r>
            <a:r>
              <a:rPr lang="sr-Cyrl-BA" sz="2000" dirty="0"/>
              <a:t>у складу са чланом 26. став 3. </a:t>
            </a:r>
            <a:r>
              <a:rPr lang="sr-Cyrl-BA" sz="2000" dirty="0" smtClean="0"/>
              <a:t>Правилника о начину критеријумима за додјелу финансијских средтава и мјерилима за оцјењивање приједлога за додјељивање средстава Фонда, </a:t>
            </a:r>
            <a:r>
              <a:rPr lang="sr-Cyrl-CS" sz="2000" dirty="0" smtClean="0"/>
              <a:t>Правилник </a:t>
            </a:r>
            <a:r>
              <a:rPr lang="sr-Cyrl-CS" sz="2000" dirty="0"/>
              <a:t>о бодовању програма и пројеката, којим се </a:t>
            </a:r>
            <a:r>
              <a:rPr lang="sr-Cyrl-CS" sz="2000" dirty="0" smtClean="0"/>
              <a:t>утврђују критеријуми и мјерила за бодовање пријава, и одређивања предности при додјели средадстава Фонда, а то су:</a:t>
            </a:r>
          </a:p>
          <a:p>
            <a:pPr marL="109537" indent="0" algn="just">
              <a:buNone/>
            </a:pPr>
            <a:endParaRPr lang="sr-Cyrl-CS" sz="2000" dirty="0" smtClean="0"/>
          </a:p>
          <a:p>
            <a:pPr lvl="0" algn="just">
              <a:buClrTx/>
            </a:pPr>
            <a:r>
              <a:rPr lang="en-US" sz="2000" dirty="0"/>
              <a:t>припремљеност програма </a:t>
            </a:r>
            <a:r>
              <a:rPr lang="sr-Cyrl-CS" sz="2000" dirty="0"/>
              <a:t>и пројеката, </a:t>
            </a:r>
            <a:r>
              <a:rPr lang="en-US" sz="2000" dirty="0"/>
              <a:t>односно спремност за по</a:t>
            </a:r>
            <a:r>
              <a:rPr lang="sr-Cyrl-CS" sz="2000" dirty="0"/>
              <a:t>ч</a:t>
            </a:r>
            <a:r>
              <a:rPr lang="en-US" sz="2000" dirty="0"/>
              <a:t>етак </a:t>
            </a:r>
            <a:r>
              <a:rPr lang="sr-Cyrl-RS" sz="2000" dirty="0" smtClean="0"/>
              <a:t>активности</a:t>
            </a:r>
            <a:r>
              <a:rPr lang="sr-Cyrl-CS" sz="2000" dirty="0" smtClean="0"/>
              <a:t>....20 бодова,</a:t>
            </a:r>
            <a:endParaRPr lang="en-US" sz="20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39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/>
          <a:lstStyle/>
          <a:p>
            <a:pPr lvl="0" algn="just">
              <a:buClrTx/>
            </a:pPr>
            <a:r>
              <a:rPr lang="sr-Cyrl-CS" sz="2000" dirty="0"/>
              <a:t>степен </a:t>
            </a:r>
            <a:r>
              <a:rPr lang="en-US" sz="2000" dirty="0" err="1"/>
              <a:t>повољ</a:t>
            </a:r>
            <a:r>
              <a:rPr lang="sr-Cyrl-CS" sz="2000" dirty="0"/>
              <a:t>ног </a:t>
            </a:r>
            <a:r>
              <a:rPr lang="en-US" sz="2000" dirty="0"/>
              <a:t> у</a:t>
            </a:r>
            <a:r>
              <a:rPr lang="sr-Cyrl-CS" sz="2000" dirty="0"/>
              <a:t>ти</a:t>
            </a:r>
            <a:r>
              <a:rPr lang="en-US" sz="2000" dirty="0" err="1"/>
              <a:t>цај</a:t>
            </a:r>
            <a:r>
              <a:rPr lang="sr-Cyrl-R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sr-Cyrl-CS" sz="2000" dirty="0"/>
              <a:t>животну средину</a:t>
            </a:r>
            <a:r>
              <a:rPr lang="en-US" sz="2000" dirty="0"/>
              <a:t> и </a:t>
            </a:r>
            <a:r>
              <a:rPr lang="sr-Cyrl-RS" sz="2000" dirty="0"/>
              <a:t>смањење емисије  гасова са ефектом стаклене </a:t>
            </a:r>
            <a:r>
              <a:rPr lang="sr-Cyrl-RS" sz="2000" dirty="0" smtClean="0"/>
              <a:t>баште....20 бодова,</a:t>
            </a:r>
          </a:p>
          <a:p>
            <a:pPr lvl="0">
              <a:buClrTx/>
            </a:pPr>
            <a:r>
              <a:rPr lang="en-US" sz="2000" dirty="0" err="1"/>
              <a:t>квалитет</a:t>
            </a:r>
            <a:r>
              <a:rPr lang="en-US" sz="2000" dirty="0"/>
              <a:t> </a:t>
            </a:r>
            <a:r>
              <a:rPr lang="en-US" sz="2000" dirty="0" err="1"/>
              <a:t>пону</a:t>
            </a:r>
            <a:r>
              <a:rPr lang="sr-Cyrl-CS" sz="2000" dirty="0"/>
              <a:t>ђ</a:t>
            </a:r>
            <a:r>
              <a:rPr lang="en-US" sz="2000" dirty="0" err="1"/>
              <a:t>еног</a:t>
            </a:r>
            <a:r>
              <a:rPr lang="sr-Cyrl-RS" sz="2000" dirty="0"/>
              <a:t>  техничко -</a:t>
            </a:r>
            <a:r>
              <a:rPr lang="en-US" sz="2000" dirty="0"/>
              <a:t> </a:t>
            </a:r>
            <a:r>
              <a:rPr lang="en-US" sz="2000" dirty="0" err="1"/>
              <a:t>технолошког</a:t>
            </a:r>
            <a:r>
              <a:rPr lang="en-US" sz="2000" dirty="0"/>
              <a:t> </a:t>
            </a:r>
            <a:r>
              <a:rPr lang="en-US" sz="2000" dirty="0" err="1" smtClean="0"/>
              <a:t>рјешења</a:t>
            </a:r>
            <a:r>
              <a:rPr lang="sr-Cyrl-CS" sz="2000" dirty="0" smtClean="0"/>
              <a:t>....10 бодова,</a:t>
            </a:r>
            <a:endParaRPr lang="en-US" sz="2000" dirty="0"/>
          </a:p>
          <a:p>
            <a:pPr lvl="0">
              <a:buClrTx/>
            </a:pPr>
            <a:r>
              <a:rPr lang="en-US" sz="2000" dirty="0" err="1"/>
              <a:t>угроженост</a:t>
            </a:r>
            <a:r>
              <a:rPr lang="en-US" sz="2000" dirty="0"/>
              <a:t> </a:t>
            </a:r>
            <a:r>
              <a:rPr lang="sr-Cyrl-CS" sz="2000" dirty="0"/>
              <a:t>животне </a:t>
            </a:r>
            <a:r>
              <a:rPr lang="sr-Cyrl-CS" sz="2000" dirty="0" smtClean="0"/>
              <a:t>средине....20 бодова,</a:t>
            </a:r>
            <a:endParaRPr lang="en-US" sz="2000" dirty="0"/>
          </a:p>
          <a:p>
            <a:pPr lvl="0">
              <a:buClrTx/>
            </a:pPr>
            <a:r>
              <a:rPr lang="en-US" sz="2000" dirty="0" err="1"/>
              <a:t>финан</a:t>
            </a:r>
            <a:r>
              <a:rPr lang="sr-Cyrl-CS" sz="2000" dirty="0"/>
              <a:t>с</a:t>
            </a:r>
            <a:r>
              <a:rPr lang="en-US" sz="2000" dirty="0" err="1"/>
              <a:t>ијск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способност</a:t>
            </a:r>
            <a:r>
              <a:rPr lang="sr-Cyrl-CS" sz="2000" dirty="0"/>
              <a:t>, као и </a:t>
            </a:r>
            <a:r>
              <a:rPr lang="en-US" sz="2000" dirty="0" err="1"/>
              <a:t>техни</a:t>
            </a:r>
            <a:r>
              <a:rPr lang="sr-Cyrl-CS" sz="2000" dirty="0"/>
              <a:t>ч</a:t>
            </a:r>
            <a:r>
              <a:rPr lang="en-US" sz="2000" dirty="0"/>
              <a:t>к</a:t>
            </a:r>
            <a:r>
              <a:rPr lang="sr-Cyrl-CS" sz="2000" dirty="0"/>
              <a:t>а</a:t>
            </a:r>
            <a:r>
              <a:rPr lang="en-US" sz="2000" dirty="0"/>
              <a:t> и </a:t>
            </a:r>
            <a:r>
              <a:rPr lang="en-US" sz="2000" dirty="0" err="1"/>
              <a:t>кадровск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способност</a:t>
            </a:r>
            <a:r>
              <a:rPr lang="en-US" sz="2000" dirty="0"/>
              <a:t> </a:t>
            </a:r>
            <a:r>
              <a:rPr lang="en-US" sz="2000" dirty="0" err="1"/>
              <a:t>корисника</a:t>
            </a:r>
            <a:r>
              <a:rPr lang="en-US" sz="2000" dirty="0"/>
              <a:t> </a:t>
            </a:r>
            <a:r>
              <a:rPr lang="en-US" sz="2000" dirty="0" err="1" smtClean="0"/>
              <a:t>средстава</a:t>
            </a:r>
            <a:r>
              <a:rPr lang="sr-Cyrl-RS" sz="2000" dirty="0" smtClean="0"/>
              <a:t>....10 бодова,</a:t>
            </a:r>
            <a:endParaRPr lang="en-US" sz="2000" dirty="0"/>
          </a:p>
          <a:p>
            <a:pPr lvl="0">
              <a:buClrTx/>
            </a:pPr>
            <a:r>
              <a:rPr lang="sr-Cyrl-RS" sz="2000" dirty="0"/>
              <a:t>видљивост и мјерљивост  резултата  </a:t>
            </a:r>
            <a:r>
              <a:rPr lang="sr-Cyrl-RS" sz="2000" dirty="0" smtClean="0"/>
              <a:t>пројекта....20 бодова.</a:t>
            </a:r>
          </a:p>
          <a:p>
            <a:pPr marL="109537" lvl="0" indent="0">
              <a:buNone/>
            </a:pPr>
            <a:endParaRPr lang="sr-Cyrl-RS" sz="2000" dirty="0" smtClean="0"/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sr-Cyrl-RS" sz="2000" dirty="0" smtClean="0"/>
              <a:t>Саставни дио овог Правилника је Листа критеријума и мјерила за бодовање пријава и одређивање предности при додјели средстава Фонда, којом су предвиђени критеријуми детаљније расчлањени на више подкритерија.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0" algn="just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554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21325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У случају да је за било који критеријум додијељено нула (0) бодова, Фонд ће одбити пријаву</a:t>
            </a:r>
            <a:r>
              <a:rPr lang="sr-Cyrl-BA" sz="2000" dirty="0" smtClean="0"/>
              <a:t>.</a:t>
            </a: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Листа предности за додјелу средстава утврђује се уважавајући број остварених бодова, а средства се додјељују </a:t>
            </a:r>
            <a:r>
              <a:rPr lang="sr-Cyrl-CS" sz="2000" dirty="0"/>
              <a:t>подносиоцу пријаве </a:t>
            </a:r>
            <a:r>
              <a:rPr lang="sr-Cyrl-BA" sz="2000" dirty="0"/>
              <a:t>који освоји највећи број бодова.</a:t>
            </a: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Комисија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дужн</a:t>
            </a:r>
            <a:r>
              <a:rPr lang="sr-Cyrl-CS" sz="2000" dirty="0"/>
              <a:t>а</a:t>
            </a:r>
            <a:r>
              <a:rPr lang="en-US" sz="2000" dirty="0"/>
              <a:t> у </a:t>
            </a:r>
            <a:r>
              <a:rPr lang="en-US" sz="2000" dirty="0" err="1"/>
              <a:t>року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8 </a:t>
            </a:r>
            <a:r>
              <a:rPr lang="en-US" sz="2000" dirty="0" err="1"/>
              <a:t>дана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</a:t>
            </a:r>
            <a:r>
              <a:rPr lang="sr-Cyrl-CS" sz="2000" dirty="0"/>
              <a:t>истека</a:t>
            </a:r>
            <a:r>
              <a:rPr lang="en-US" sz="2000" dirty="0"/>
              <a:t> </a:t>
            </a:r>
            <a:r>
              <a:rPr lang="en-US" sz="2000" dirty="0" err="1"/>
              <a:t>рока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доставу</a:t>
            </a:r>
            <a:r>
              <a:rPr lang="en-US" sz="2000" dirty="0"/>
              <a:t> п</a:t>
            </a:r>
            <a:r>
              <a:rPr lang="sr-Cyrl-CS" sz="2000" dirty="0"/>
              <a:t>ријава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објављеном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sr-Cyrl-CS" sz="2000" dirty="0"/>
              <a:t>конкурсу </a:t>
            </a:r>
            <a:r>
              <a:rPr lang="en-US" sz="2000" dirty="0" err="1"/>
              <a:t>започети</a:t>
            </a:r>
            <a:r>
              <a:rPr lang="en-US" sz="2000" dirty="0"/>
              <a:t> с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радом</a:t>
            </a:r>
            <a:r>
              <a:rPr lang="en-US" sz="2000" dirty="0"/>
              <a:t> и </a:t>
            </a:r>
            <a:r>
              <a:rPr lang="sr-Cyrl-CS" sz="2000" dirty="0"/>
              <a:t>најдаље у </a:t>
            </a:r>
            <a:r>
              <a:rPr lang="en-US" sz="2000" dirty="0" err="1"/>
              <a:t>року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25 </a:t>
            </a:r>
            <a:r>
              <a:rPr lang="en-US" sz="2000" dirty="0" err="1"/>
              <a:t>дана</a:t>
            </a:r>
            <a:r>
              <a:rPr lang="en-US" sz="2000" dirty="0"/>
              <a:t> </a:t>
            </a:r>
            <a:r>
              <a:rPr lang="sr-Cyrl-CS" sz="2000" dirty="0"/>
              <a:t>припремити </a:t>
            </a:r>
            <a:r>
              <a:rPr lang="en-US" sz="2000" dirty="0" err="1"/>
              <a:t>записник</a:t>
            </a:r>
            <a:r>
              <a:rPr lang="en-US" sz="2000" dirty="0"/>
              <a:t> о </a:t>
            </a:r>
            <a:r>
              <a:rPr lang="en-US" sz="2000" dirty="0" err="1"/>
              <a:t>отварању</a:t>
            </a:r>
            <a:r>
              <a:rPr lang="en-US" sz="2000" dirty="0"/>
              <a:t> и </a:t>
            </a:r>
            <a:r>
              <a:rPr lang="en-US" sz="2000" dirty="0" err="1"/>
              <a:t>оцје</a:t>
            </a:r>
            <a:r>
              <a:rPr lang="sr-Cyrl-CS" sz="2000" dirty="0"/>
              <a:t>њивању</a:t>
            </a:r>
            <a:r>
              <a:rPr lang="en-US" sz="2000" dirty="0"/>
              <a:t> п</a:t>
            </a:r>
            <a:r>
              <a:rPr lang="sr-Cyrl-CS" sz="2000" dirty="0"/>
              <a:t>ријава</a:t>
            </a:r>
            <a:r>
              <a:rPr lang="en-US" sz="2000" dirty="0"/>
              <a:t> с</a:t>
            </a:r>
            <a:r>
              <a:rPr lang="sr-Cyrl-CS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приједлогом</a:t>
            </a:r>
            <a:r>
              <a:rPr lang="en-US" sz="2000" dirty="0"/>
              <a:t> о </a:t>
            </a:r>
            <a:r>
              <a:rPr lang="sr-Cyrl-CS" sz="2000" dirty="0"/>
              <a:t>избору</a:t>
            </a:r>
            <a:r>
              <a:rPr lang="en-US" sz="2000" dirty="0"/>
              <a:t> </a:t>
            </a:r>
            <a:r>
              <a:rPr lang="en-US" sz="2000" dirty="0" err="1"/>
              <a:t>корисника</a:t>
            </a:r>
            <a:r>
              <a:rPr lang="en-US" sz="2000" dirty="0"/>
              <a:t> </a:t>
            </a:r>
            <a:r>
              <a:rPr lang="en-US" sz="2000" dirty="0" err="1"/>
              <a:t>средстава</a:t>
            </a:r>
            <a:r>
              <a:rPr lang="en-US" sz="20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8416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Реализација прихваћених понуда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435280" cy="5160963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Одлуку о додјели средстава доноси  Управни одбор Фонда, у року од највише 30 дана од дана истека рока за подношење пријава, о чему ће подносиоци пријава бити обавјештени у року од 8 дана од дана доношења Одлуке о додјели </a:t>
            </a:r>
            <a:r>
              <a:rPr lang="sr-Cyrl-BA" sz="2000" dirty="0" smtClean="0"/>
              <a:t>средстава.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BA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Фонд ће са носиоцем одабраног пројекта сачинити посебан уговор о правима и обавезама, у року не дужем од </a:t>
            </a:r>
            <a:r>
              <a:rPr lang="sr-Cyrl-BA" sz="2000" dirty="0" smtClean="0"/>
              <a:t>20 </a:t>
            </a:r>
            <a:r>
              <a:rPr lang="sr-Cyrl-BA" sz="2000" dirty="0"/>
              <a:t>дана од дана доношења Одлуке о избору пројеката, а којим ће се утврдити</a:t>
            </a:r>
            <a:r>
              <a:rPr lang="sr-Cyrl-BA" sz="20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BA" sz="2000" dirty="0" smtClean="0"/>
          </a:p>
          <a:p>
            <a:pPr lvl="0">
              <a:buClrTx/>
            </a:pPr>
            <a:r>
              <a:rPr lang="sr-Cyrl-BA" sz="2000" dirty="0"/>
              <a:t>износ одобрених средстава,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услови и начин кориштења одобрених средстава,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временски рок за реализацију Пројекта,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начин праћења и контроле намјенског трошења одобрених </a:t>
            </a:r>
            <a:r>
              <a:rPr lang="sr-Cyrl-BA" sz="2000" dirty="0" smtClean="0"/>
              <a:t>средстава и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остала права и обавезе.</a:t>
            </a:r>
            <a:endParaRPr lang="en-US" sz="2000" dirty="0"/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571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340768"/>
            <a:ext cx="8353176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Latn-RS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RS" sz="2000" dirty="0" smtClean="0"/>
              <a:t>Управни одбор Фонда је </a:t>
            </a:r>
            <a:r>
              <a:rPr lang="sr-Cyrl-RS" sz="2000" dirty="0"/>
              <a:t>н</a:t>
            </a:r>
            <a:r>
              <a:rPr lang="en-US" sz="2000" dirty="0" smtClean="0"/>
              <a:t>а </a:t>
            </a:r>
            <a:r>
              <a:rPr lang="en-US" sz="2000" dirty="0"/>
              <a:t>основу </a:t>
            </a:r>
            <a:r>
              <a:rPr lang="sr-Cyrl-CS" sz="2000" dirty="0"/>
              <a:t>члана </a:t>
            </a:r>
            <a:r>
              <a:rPr lang="en-US" sz="2000" dirty="0"/>
              <a:t>1</a:t>
            </a:r>
            <a:r>
              <a:rPr lang="sr-Cyrl-CS" sz="2000" dirty="0"/>
              <a:t>5. Закона о Фонду и финансирању заштите животне средине Републике Српске ("Службени гласник Републике Српске", бр. 117/11 и 63/14), члана 20. став 1. Статута Фонда за заштиту животне средине и енергетску ефикасност Републике Српске </a:t>
            </a:r>
            <a:r>
              <a:rPr lang="ru-RU" sz="2000" dirty="0"/>
              <a:t>("Службени гласник Републике Српске", број 112/12)</a:t>
            </a:r>
            <a:r>
              <a:rPr lang="sr-Cyrl-CS" sz="2000" dirty="0"/>
              <a:t>, и чл. 6. и 23. Правилника о</a:t>
            </a:r>
            <a:r>
              <a:rPr lang="sr-Cyrl-CS" sz="2000" b="1" dirty="0"/>
              <a:t> </a:t>
            </a:r>
            <a:r>
              <a:rPr lang="sr-Cyrl-CS" sz="2000" dirty="0"/>
              <a:t>начину и критеријумима за додјелу финансијских средстава и мјерилима за оцјењивање приједлога за додјељивање средстава Фонда за заштиту животне средине и енергетску ефикасност Републике Српске </a:t>
            </a:r>
            <a:r>
              <a:rPr lang="ru-RU" sz="2000" dirty="0"/>
              <a:t>(«Службени гласник Републике Српске», број 71/14</a:t>
            </a:r>
            <a:r>
              <a:rPr lang="ru-RU" sz="2000" dirty="0" smtClean="0"/>
              <a:t>),</a:t>
            </a:r>
            <a:r>
              <a:rPr lang="sr-Cyrl-RS" sz="2000" dirty="0" smtClean="0"/>
              <a:t> на 12. сједници, одржаној 05.03.2015. године, донио Одлуку о расписивању Јавног конкурса за додјељивање средстава Фонда, за суфинансирање програма и пројеката из следећих области:</a:t>
            </a:r>
            <a:endParaRPr lang="en-US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Одлука о расписивању Јавног конкурса 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Остале информације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91264" cy="5232400"/>
          </a:xfrm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би</a:t>
            </a:r>
            <a:r>
              <a:rPr lang="en-US" sz="2000" dirty="0"/>
              <a:t> </a:t>
            </a:r>
            <a:r>
              <a:rPr lang="sr-Cyrl-BA" sz="2000" dirty="0"/>
              <a:t>подносилац пријаве</a:t>
            </a:r>
            <a:r>
              <a:rPr lang="en-US" sz="2000" dirty="0"/>
              <a:t> </a:t>
            </a:r>
            <a:r>
              <a:rPr lang="en-US" sz="2000" dirty="0" err="1"/>
              <a:t>ушао</a:t>
            </a:r>
            <a:r>
              <a:rPr lang="en-US" sz="2000" dirty="0"/>
              <a:t> у </a:t>
            </a:r>
            <a:r>
              <a:rPr lang="en-US" sz="2000" dirty="0" err="1"/>
              <a:t>конкур</a:t>
            </a:r>
            <a:r>
              <a:rPr lang="sr-Cyrl-BA" sz="2000" dirty="0"/>
              <a:t>сну процедуру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sr-Cyrl-BA" sz="2000" dirty="0"/>
              <a:t>избор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en-US" sz="2000" dirty="0" err="1"/>
              <a:t>конкурсу</a:t>
            </a:r>
            <a:r>
              <a:rPr lang="en-US" sz="2000" dirty="0"/>
              <a:t>, </a:t>
            </a:r>
            <a:r>
              <a:rPr lang="en-US" sz="2000" dirty="0" err="1"/>
              <a:t>мора</a:t>
            </a:r>
            <a:r>
              <a:rPr lang="en-US" sz="2000" dirty="0"/>
              <a:t> </a:t>
            </a:r>
            <a:r>
              <a:rPr lang="en-US" sz="2000" dirty="0" err="1"/>
              <a:t>испунити</a:t>
            </a:r>
            <a:r>
              <a:rPr lang="en-US" sz="2000" dirty="0"/>
              <a:t> </a:t>
            </a:r>
            <a:r>
              <a:rPr lang="en-US" sz="2000" dirty="0" err="1"/>
              <a:t>формалн</a:t>
            </a:r>
            <a:r>
              <a:rPr lang="sr-Cyrl-CS" sz="2000" dirty="0"/>
              <a:t>о </a:t>
            </a:r>
            <a:r>
              <a:rPr lang="en-US" sz="2000" dirty="0" err="1"/>
              <a:t>правн</a:t>
            </a:r>
            <a:r>
              <a:rPr lang="sr-Cyrl-CS" sz="2000" dirty="0"/>
              <a:t>е </a:t>
            </a:r>
            <a:r>
              <a:rPr lang="en-US" sz="2000" dirty="0"/>
              <a:t>у</a:t>
            </a:r>
            <a:r>
              <a:rPr lang="sr-Cyrl-BA" sz="2000" dirty="0"/>
              <a:t>слове</a:t>
            </a:r>
            <a:r>
              <a:rPr lang="en-US" sz="2000" dirty="0"/>
              <a:t> </a:t>
            </a:r>
            <a:r>
              <a:rPr lang="en-US" sz="2000" dirty="0" err="1"/>
              <a:t>из</a:t>
            </a:r>
            <a:r>
              <a:rPr lang="en-US" sz="2000" dirty="0"/>
              <a:t> </a:t>
            </a:r>
            <a:r>
              <a:rPr lang="en-US" sz="2000" dirty="0" err="1"/>
              <a:t>овог</a:t>
            </a:r>
            <a:r>
              <a:rPr lang="en-US" sz="2000" dirty="0"/>
              <a:t> јавног </a:t>
            </a:r>
            <a:r>
              <a:rPr lang="en-US" sz="2000" dirty="0" err="1" smtClean="0"/>
              <a:t>конкурса</a:t>
            </a:r>
            <a:r>
              <a:rPr lang="sr-Cyrl-RS" sz="2000" dirty="0" smtClean="0"/>
              <a:t>.</a:t>
            </a:r>
          </a:p>
          <a:p>
            <a:pPr marL="109537" indent="0" algn="just">
              <a:buNone/>
            </a:pPr>
            <a:endParaRPr lang="sr-Cyrl-RS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Сви</a:t>
            </a:r>
            <a:r>
              <a:rPr lang="en-US" sz="2000" dirty="0"/>
              <a:t> </a:t>
            </a:r>
            <a:r>
              <a:rPr lang="en-US" sz="2000" dirty="0" err="1"/>
              <a:t>документи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предају</a:t>
            </a:r>
            <a:r>
              <a:rPr lang="en-US" sz="2000" dirty="0"/>
              <a:t> </a:t>
            </a:r>
            <a:r>
              <a:rPr lang="en-US" sz="2000" dirty="0" err="1"/>
              <a:t>уз</a:t>
            </a:r>
            <a:r>
              <a:rPr lang="en-US" sz="2000" dirty="0"/>
              <a:t> </a:t>
            </a:r>
            <a:r>
              <a:rPr lang="en-US" sz="2000" dirty="0" err="1"/>
              <a:t>образац</a:t>
            </a:r>
            <a:r>
              <a:rPr lang="en-US" sz="2000" dirty="0"/>
              <a:t> </a:t>
            </a:r>
            <a:r>
              <a:rPr lang="en-US" sz="2000" dirty="0" err="1"/>
              <a:t>пријаве</a:t>
            </a:r>
            <a:r>
              <a:rPr lang="en-US" sz="2000" dirty="0"/>
              <a:t> </a:t>
            </a:r>
            <a:r>
              <a:rPr lang="en-US" sz="2000" dirty="0" err="1"/>
              <a:t>пројекта</a:t>
            </a:r>
            <a:r>
              <a:rPr lang="en-US" sz="2000" dirty="0"/>
              <a:t> </a:t>
            </a:r>
            <a:r>
              <a:rPr lang="en-US" sz="2000" dirty="0" err="1"/>
              <a:t>као</a:t>
            </a:r>
            <a:r>
              <a:rPr lang="en-US" sz="2000" dirty="0"/>
              <a:t> </a:t>
            </a:r>
            <a:r>
              <a:rPr lang="en-US" sz="2000" dirty="0" err="1"/>
              <a:t>доказ</a:t>
            </a:r>
            <a:r>
              <a:rPr lang="en-US" sz="2000" dirty="0"/>
              <a:t> о </a:t>
            </a:r>
            <a:r>
              <a:rPr lang="en-US" sz="2000" dirty="0" err="1"/>
              <a:t>испуњавању</a:t>
            </a:r>
            <a:r>
              <a:rPr lang="en-US" sz="2000" dirty="0"/>
              <a:t> </a:t>
            </a:r>
            <a:r>
              <a:rPr lang="en-US" sz="2000" dirty="0" err="1"/>
              <a:t>критериј</a:t>
            </a:r>
            <a:r>
              <a:rPr lang="sr-Cyrl-BA" sz="2000" dirty="0"/>
              <a:t>ума</a:t>
            </a:r>
            <a:r>
              <a:rPr lang="en-US" sz="2000" dirty="0"/>
              <a:t> </a:t>
            </a:r>
            <a:r>
              <a:rPr lang="en-US" sz="2000" dirty="0" err="1"/>
              <a:t>из</a:t>
            </a:r>
            <a:r>
              <a:rPr lang="en-US" sz="2000" dirty="0"/>
              <a:t> </a:t>
            </a:r>
            <a:r>
              <a:rPr lang="en-US" sz="2000" dirty="0" err="1"/>
              <a:t>овог</a:t>
            </a:r>
            <a:r>
              <a:rPr lang="en-US" sz="2000" dirty="0"/>
              <a:t> </a:t>
            </a:r>
            <a:r>
              <a:rPr lang="en-US" sz="2000" dirty="0" err="1"/>
              <a:t>конкурса</a:t>
            </a:r>
            <a:r>
              <a:rPr lang="en-US" sz="2000" dirty="0"/>
              <a:t>, </a:t>
            </a:r>
            <a:r>
              <a:rPr lang="en-US" sz="2000" dirty="0" err="1"/>
              <a:t>морају</a:t>
            </a:r>
            <a:r>
              <a:rPr lang="en-US" sz="2000" dirty="0"/>
              <a:t> </a:t>
            </a:r>
            <a:r>
              <a:rPr lang="en-US" sz="2000" dirty="0" err="1"/>
              <a:t>бити</a:t>
            </a:r>
            <a:r>
              <a:rPr lang="en-US" sz="2000" dirty="0"/>
              <a:t> </a:t>
            </a:r>
            <a:r>
              <a:rPr lang="en-US" sz="2000" dirty="0" err="1"/>
              <a:t>оригинали</a:t>
            </a:r>
            <a:r>
              <a:rPr lang="en-US" sz="2000" dirty="0"/>
              <a:t> </a:t>
            </a:r>
            <a:r>
              <a:rPr lang="en-US" sz="2000" dirty="0" err="1"/>
              <a:t>или</a:t>
            </a:r>
            <a:r>
              <a:rPr lang="en-US" sz="2000" dirty="0"/>
              <a:t> </a:t>
            </a:r>
            <a:r>
              <a:rPr lang="en-US" sz="2000" dirty="0" err="1"/>
              <a:t>овјерене</a:t>
            </a:r>
            <a:r>
              <a:rPr lang="en-US" sz="2000" dirty="0"/>
              <a:t> </a:t>
            </a:r>
            <a:r>
              <a:rPr lang="en-US" sz="2000" dirty="0" err="1"/>
              <a:t>копије</a:t>
            </a:r>
            <a:r>
              <a:rPr lang="en-US" sz="2000" dirty="0"/>
              <a:t>,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старије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</a:t>
            </a:r>
            <a:r>
              <a:rPr lang="sr-Cyrl-CS" sz="2000" dirty="0"/>
              <a:t>шест </a:t>
            </a:r>
            <a:r>
              <a:rPr lang="en-US" sz="2000" dirty="0" err="1"/>
              <a:t>мјесец</a:t>
            </a:r>
            <a:r>
              <a:rPr lang="sr-Cyrl-CS" sz="2000" dirty="0"/>
              <a:t>и</a:t>
            </a:r>
            <a:r>
              <a:rPr lang="en-US" sz="2000" dirty="0"/>
              <a:t>. </a:t>
            </a:r>
            <a:endParaRPr lang="sr-Cyrl-RS" sz="2000" dirty="0" smtClean="0"/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RS" sz="2000" dirty="0"/>
              <a:t>Подносилац пријаве може конкурисати у оквиру једне </a:t>
            </a:r>
            <a:r>
              <a:rPr lang="sr-Cyrl-RS" sz="2000" dirty="0" smtClean="0"/>
              <a:t>подобласти </a:t>
            </a:r>
            <a:r>
              <a:rPr lang="sr-Cyrl-RS" sz="2000" dirty="0"/>
              <a:t>само са једним пројектом</a:t>
            </a:r>
            <a:r>
              <a:rPr lang="sr-Cyrl-RS" sz="2000" dirty="0" smtClean="0"/>
              <a:t>.</a:t>
            </a:r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Документи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шаљу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Јавни</a:t>
            </a:r>
            <a:r>
              <a:rPr lang="en-US" sz="2000" dirty="0"/>
              <a:t> </a:t>
            </a:r>
            <a:r>
              <a:rPr lang="en-US" sz="2000" dirty="0" err="1"/>
              <a:t>конкурс</a:t>
            </a:r>
            <a:r>
              <a:rPr lang="en-US" sz="2000" dirty="0"/>
              <a:t>,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враћају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sr-Cyrl-BA" sz="2000" dirty="0"/>
              <a:t>подносиоцу пријаве</a:t>
            </a:r>
            <a:r>
              <a:rPr lang="en-US" sz="2000" dirty="0" smtClean="0"/>
              <a:t>.</a:t>
            </a:r>
            <a:endParaRPr lang="sr-Cyrl-RS" sz="2000" dirty="0" smtClean="0"/>
          </a:p>
          <a:p>
            <a:pPr marL="109537" indent="0" algn="just">
              <a:buNone/>
            </a:pPr>
            <a:endParaRPr lang="en-US" sz="20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Неадекватно</a:t>
            </a:r>
            <a:r>
              <a:rPr lang="en-US" sz="2000" dirty="0"/>
              <a:t> </a:t>
            </a:r>
            <a:r>
              <a:rPr lang="en-US" sz="2000" dirty="0" err="1"/>
              <a:t>попуњене</a:t>
            </a:r>
            <a:r>
              <a:rPr lang="en-US" sz="2000" dirty="0"/>
              <a:t> </a:t>
            </a:r>
            <a:r>
              <a:rPr lang="en-US" sz="2000" dirty="0" err="1"/>
              <a:t>пријаве</a:t>
            </a:r>
            <a:r>
              <a:rPr lang="en-US" sz="2000" dirty="0"/>
              <a:t> и </a:t>
            </a:r>
            <a:r>
              <a:rPr lang="en-US" sz="2000" dirty="0" err="1"/>
              <a:t>некомплетни</a:t>
            </a:r>
            <a:r>
              <a:rPr lang="en-US" sz="2000" dirty="0"/>
              <a:t> </a:t>
            </a:r>
            <a:r>
              <a:rPr lang="en-US" sz="2000" dirty="0" err="1"/>
              <a:t>захтјеви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неће</a:t>
            </a:r>
            <a:r>
              <a:rPr lang="en-US" sz="2000" dirty="0"/>
              <a:t> </a:t>
            </a:r>
            <a:r>
              <a:rPr lang="en-US" sz="2000" dirty="0" err="1"/>
              <a:t>разматрати</a:t>
            </a:r>
            <a:r>
              <a:rPr lang="en-US" sz="200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0580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102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US" sz="2000" dirty="0" err="1"/>
              <a:t>Фонд</a:t>
            </a:r>
            <a:r>
              <a:rPr lang="en-US" sz="2000" dirty="0"/>
              <a:t> </a:t>
            </a: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сноси</a:t>
            </a:r>
            <a:r>
              <a:rPr lang="en-US" sz="2000" dirty="0"/>
              <a:t> </a:t>
            </a:r>
            <a:r>
              <a:rPr lang="en-US" sz="2000" dirty="0" err="1"/>
              <a:t>никакве</a:t>
            </a:r>
            <a:r>
              <a:rPr lang="en-US" sz="2000" dirty="0"/>
              <a:t> </a:t>
            </a:r>
            <a:r>
              <a:rPr lang="en-US" sz="2000" dirty="0" err="1"/>
              <a:t>трошкове</a:t>
            </a:r>
            <a:r>
              <a:rPr lang="en-US" sz="2000" dirty="0"/>
              <a:t> </a:t>
            </a:r>
            <a:r>
              <a:rPr lang="sr-Cyrl-BA" sz="2000" dirty="0"/>
              <a:t>подносиоца пријаве</a:t>
            </a:r>
            <a:r>
              <a:rPr lang="en-US" sz="2000" dirty="0"/>
              <a:t>, </a:t>
            </a:r>
            <a:r>
              <a:rPr lang="en-US" sz="2000" dirty="0" err="1"/>
              <a:t>настале</a:t>
            </a:r>
            <a:r>
              <a:rPr lang="en-US" sz="2000" dirty="0"/>
              <a:t> </a:t>
            </a:r>
            <a:r>
              <a:rPr lang="en-US" sz="2000" dirty="0" err="1"/>
              <a:t>сачињавањем</a:t>
            </a:r>
            <a:r>
              <a:rPr lang="en-US" sz="2000" dirty="0"/>
              <a:t> и </a:t>
            </a:r>
            <a:r>
              <a:rPr lang="en-US" sz="2000" dirty="0" err="1"/>
              <a:t>предајом</a:t>
            </a:r>
            <a:r>
              <a:rPr lang="en-US" sz="2000" dirty="0"/>
              <a:t> </a:t>
            </a:r>
            <a:r>
              <a:rPr lang="sr-Cyrl-BA" sz="2000" dirty="0"/>
              <a:t>документације</a:t>
            </a:r>
            <a:r>
              <a:rPr lang="en-US" sz="2000" dirty="0"/>
              <a:t>, и </a:t>
            </a:r>
            <a:r>
              <a:rPr lang="sr-Cyrl-BA" sz="2000" dirty="0"/>
              <a:t>подносилац пријаве</a:t>
            </a:r>
            <a:r>
              <a:rPr lang="en-US" sz="2000" dirty="0"/>
              <a:t> </a:t>
            </a:r>
            <a:r>
              <a:rPr lang="en-US" sz="2000" dirty="0" err="1"/>
              <a:t>нема</a:t>
            </a:r>
            <a:r>
              <a:rPr lang="en-US" sz="2000" dirty="0"/>
              <a:t> </a:t>
            </a:r>
            <a:r>
              <a:rPr lang="en-US" sz="2000" dirty="0" err="1"/>
              <a:t>било</a:t>
            </a:r>
            <a:r>
              <a:rPr lang="en-US" sz="2000" dirty="0"/>
              <a:t> </a:t>
            </a:r>
            <a:r>
              <a:rPr lang="en-US" sz="2000" dirty="0" err="1"/>
              <a:t>каква</a:t>
            </a:r>
            <a:r>
              <a:rPr lang="en-US" sz="2000" dirty="0"/>
              <a:t> </a:t>
            </a:r>
            <a:r>
              <a:rPr lang="en-US" sz="2000" dirty="0" err="1"/>
              <a:t>права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накнаду</a:t>
            </a:r>
            <a:r>
              <a:rPr lang="en-US" sz="2000" dirty="0"/>
              <a:t> </a:t>
            </a:r>
            <a:r>
              <a:rPr lang="en-US" sz="2000" dirty="0" err="1"/>
              <a:t>било</a:t>
            </a:r>
            <a:r>
              <a:rPr lang="en-US" sz="2000" dirty="0"/>
              <a:t> </a:t>
            </a:r>
            <a:r>
              <a:rPr lang="en-US" sz="2000" dirty="0" err="1"/>
              <a:t>каквих</a:t>
            </a:r>
            <a:r>
              <a:rPr lang="en-US" sz="2000" dirty="0"/>
              <a:t> </a:t>
            </a:r>
            <a:r>
              <a:rPr lang="en-US" sz="2000" dirty="0" err="1"/>
              <a:t>трошкова</a:t>
            </a:r>
            <a:r>
              <a:rPr lang="en-US" sz="2000" dirty="0"/>
              <a:t> по основу </a:t>
            </a:r>
            <a:r>
              <a:rPr lang="en-US" sz="2000" dirty="0" err="1"/>
              <a:t>учешћа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овом</a:t>
            </a:r>
            <a:r>
              <a:rPr lang="en-US" sz="2000" dirty="0"/>
              <a:t> </a:t>
            </a:r>
            <a:r>
              <a:rPr lang="en-US" sz="2000" dirty="0" err="1"/>
              <a:t>јавном</a:t>
            </a:r>
            <a:r>
              <a:rPr lang="en-US" sz="2000" dirty="0"/>
              <a:t> </a:t>
            </a:r>
            <a:r>
              <a:rPr lang="en-US" sz="2000" dirty="0" err="1"/>
              <a:t>конкурсу</a:t>
            </a:r>
            <a:r>
              <a:rPr lang="en-US" sz="2000" dirty="0" smtClean="0"/>
              <a:t>.</a:t>
            </a:r>
            <a:endParaRPr lang="sr-Cyrl-R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Достављањем документације на овај јавни конкурс подносилац  пријаве даје одобрење Фонду да основне податке о кориснику и понуђеном пројекту објави на web страници Фонда и у другим извјештајима</a:t>
            </a:r>
            <a:r>
              <a:rPr lang="sr-Cyrl-BA" sz="2000" dirty="0" smtClean="0"/>
              <a:t>.</a:t>
            </a:r>
          </a:p>
          <a:p>
            <a:pPr marL="109537" indent="0" algn="just">
              <a:buNone/>
            </a:pPr>
            <a:endParaRPr lang="sr-Cyrl-BA" sz="20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Све додатне информације могу се добити на телефон 051/231-340 или е-поштом на </a:t>
            </a:r>
            <a:r>
              <a:rPr lang="en-US" sz="2000" i="1" dirty="0">
                <a:solidFill>
                  <a:srgbClr val="FF0000"/>
                </a:solidFill>
              </a:rPr>
              <a:t>info@ekofondrs.org, </a:t>
            </a:r>
            <a:r>
              <a:rPr lang="sr-Cyrl-BA" sz="2000" dirty="0"/>
              <a:t>те у сједишту Фонда, Краља Алфонса </a:t>
            </a:r>
            <a:r>
              <a:rPr lang="en-US" sz="2000" dirty="0"/>
              <a:t>XIII</a:t>
            </a:r>
            <a:r>
              <a:rPr lang="sr-Cyrl-CS" sz="2000" dirty="0"/>
              <a:t>,</a:t>
            </a:r>
            <a:r>
              <a:rPr lang="sr-Cyrl-BA" sz="2000" dirty="0"/>
              <a:t> број 21, Бања Лука.</a:t>
            </a:r>
            <a:endParaRPr lang="en-US" sz="2000" dirty="0"/>
          </a:p>
          <a:p>
            <a:pPr marL="0" indent="0" algn="ctr">
              <a:buNone/>
            </a:pPr>
            <a:endParaRPr lang="sr-Cyrl-RS" sz="36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36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0" y="2071688"/>
            <a:ext cx="9144000" cy="3786187"/>
          </a:xfrm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3200" b="1" dirty="0" smtClean="0">
                <a:solidFill>
                  <a:schemeClr val="bg1"/>
                </a:solidFill>
              </a:rPr>
              <a:t>ХВАЛА НА ПАЖЊИ </a:t>
            </a:r>
            <a:r>
              <a:rPr lang="hr-HR" sz="3200" b="1" dirty="0" smtClean="0">
                <a:solidFill>
                  <a:schemeClr val="bg1"/>
                </a:solidFill>
              </a:rPr>
              <a:t>!!!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l-SI" sz="240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r-Cyrl-BA" sz="2400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Краља Алфонса </a:t>
            </a:r>
            <a:r>
              <a:rPr lang="en-US" sz="2400" b="1" dirty="0" smtClean="0">
                <a:solidFill>
                  <a:schemeClr val="bg1"/>
                </a:solidFill>
              </a:rPr>
              <a:t> XIII 21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Бања Лука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тел</a:t>
            </a:r>
            <a:r>
              <a:rPr lang="en-US" sz="2400" b="1" dirty="0" smtClean="0">
                <a:solidFill>
                  <a:schemeClr val="bg1"/>
                </a:solidFill>
              </a:rPr>
              <a:t>: 051/231-340</a:t>
            </a:r>
            <a:r>
              <a:rPr lang="sr-Cyrl-BA" sz="2400" b="1" dirty="0" smtClean="0">
                <a:solidFill>
                  <a:schemeClr val="bg1"/>
                </a:solidFill>
              </a:rPr>
              <a:t>,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sr-Cyrl-BA" sz="2400" b="1" dirty="0" smtClean="0">
                <a:solidFill>
                  <a:schemeClr val="bg1"/>
                </a:solidFill>
              </a:rPr>
              <a:t>231-350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sr-Cyrl-RS" sz="2400" b="1" dirty="0" smtClean="0">
                <a:solidFill>
                  <a:schemeClr val="bg1"/>
                </a:solidFill>
              </a:rPr>
              <a:t>факс</a:t>
            </a:r>
            <a:r>
              <a:rPr lang="en-US" sz="2400" b="1" dirty="0" smtClean="0">
                <a:solidFill>
                  <a:schemeClr val="bg1"/>
                </a:solidFill>
              </a:rPr>
              <a:t>: 051/231-35</a:t>
            </a:r>
            <a:r>
              <a:rPr lang="sr-Cyrl-BA" sz="2400" b="1" dirty="0" smtClean="0">
                <a:solidFill>
                  <a:schemeClr val="bg1"/>
                </a:solidFill>
              </a:rPr>
              <a:t>1</a:t>
            </a:r>
            <a:endParaRPr lang="sl-SI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sl-SI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www.ekofondrs.org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e-</a:t>
            </a:r>
            <a:r>
              <a:rPr lang="en-US" sz="2400" b="1" dirty="0" err="1" smtClean="0">
                <a:solidFill>
                  <a:schemeClr val="bg1"/>
                </a:solidFill>
              </a:rPr>
              <a:t>mai</a:t>
            </a:r>
            <a:r>
              <a:rPr lang="sl-SI" sz="2400" b="1" dirty="0" smtClean="0">
                <a:solidFill>
                  <a:schemeClr val="bg1"/>
                </a:solidFill>
              </a:rPr>
              <a:t>l</a:t>
            </a:r>
            <a:r>
              <a:rPr lang="en-US" sz="2400" b="1" dirty="0" smtClean="0">
                <a:solidFill>
                  <a:schemeClr val="bg1"/>
                </a:solidFill>
              </a:rPr>
              <a:t>: info@ekofondrs.org</a:t>
            </a:r>
          </a:p>
        </p:txBody>
      </p:sp>
      <p:sp>
        <p:nvSpPr>
          <p:cNvPr id="25603" name="Picture 9" descr="triej.jpg"/>
          <p:cNvSpPr>
            <a:spLocks noChangeAspect="1"/>
          </p:cNvSpPr>
          <p:nvPr/>
        </p:nvSpPr>
        <p:spPr bwMode="auto">
          <a:xfrm>
            <a:off x="-41275" y="3300413"/>
            <a:ext cx="9231313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>
            <a:spLocks noGrp="1"/>
          </p:cNvSpPr>
          <p:nvPr>
            <p:ph idx="1"/>
          </p:nvPr>
        </p:nvSpPr>
        <p:spPr>
          <a:xfrm>
            <a:off x="251520" y="1124744"/>
            <a:ext cx="8445624" cy="5733256"/>
          </a:xfrm>
        </p:spPr>
        <p:txBody>
          <a:bodyPr>
            <a:noAutofit/>
          </a:bodyPr>
          <a:lstStyle/>
          <a:p>
            <a:pPr marL="514350" lvl="0" indent="-514350" algn="just">
              <a:buClrTx/>
              <a:buFont typeface="+mj-lt"/>
              <a:buAutoNum type="arabicPeriod"/>
            </a:pPr>
            <a:r>
              <a:rPr lang="sr-Cyrl-BA" sz="2000" b="1" dirty="0" smtClean="0"/>
              <a:t>Развој </a:t>
            </a:r>
            <a:r>
              <a:rPr lang="sr-Cyrl-BA" sz="2000" b="1" dirty="0"/>
              <a:t>система интегрисаног управљања амбалажним отпадом у јединицама локалне </a:t>
            </a:r>
            <a:r>
              <a:rPr lang="sr-Cyrl-BA" sz="2000" b="1" dirty="0" smtClean="0"/>
              <a:t>самоуправе, </a:t>
            </a:r>
            <a:r>
              <a:rPr lang="sr-Cyrl-BA" sz="2000" dirty="0"/>
              <a:t>у</a:t>
            </a:r>
            <a:r>
              <a:rPr lang="sr-Cyrl-BA" sz="2000" dirty="0" smtClean="0"/>
              <a:t> </a:t>
            </a:r>
            <a:r>
              <a:rPr lang="sr-Cyrl-BA" sz="2000" dirty="0"/>
              <a:t>овој области ће се додјељивати средства за суфинансирање </a:t>
            </a:r>
            <a:r>
              <a:rPr lang="sr-Cyrl-CS" sz="2000" dirty="0"/>
              <a:t>програма и пројеката </a:t>
            </a:r>
            <a:r>
              <a:rPr lang="sr-Cyrl-CS" sz="2000" dirty="0" smtClean="0"/>
              <a:t>из следећих </a:t>
            </a:r>
            <a:r>
              <a:rPr lang="sr-Cyrl-CS" sz="2000" dirty="0"/>
              <a:t>подобласти</a:t>
            </a:r>
            <a:r>
              <a:rPr lang="sr-Cyrl-BA" sz="2000" dirty="0"/>
              <a:t>:</a:t>
            </a:r>
            <a:endParaRPr lang="en-US" sz="2000" dirty="0"/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CS" sz="2000" dirty="0">
                <a:solidFill>
                  <a:schemeClr val="tx1"/>
                </a:solidFill>
              </a:rPr>
              <a:t>Ј</a:t>
            </a:r>
            <a:r>
              <a:rPr lang="sr-Cyrl-BA" sz="2000" dirty="0">
                <a:solidFill>
                  <a:schemeClr val="tx1"/>
                </a:solidFill>
              </a:rPr>
              <a:t>ачање система управљања амбалажом и амбалажним отпадом кроз финансирање активности на збрињавању и смањењу амбалажног отпада, са видљивим ефектима смањења амбалаже и амбалажног отпада на територији Републике </a:t>
            </a:r>
            <a:r>
              <a:rPr lang="sr-Cyrl-BA" sz="2000" dirty="0" smtClean="0">
                <a:solidFill>
                  <a:schemeClr val="tx1"/>
                </a:solidFill>
              </a:rPr>
              <a:t>Српске</a:t>
            </a:r>
            <a:r>
              <a:rPr lang="sr-Latn-RS" sz="2000" dirty="0" smtClean="0">
                <a:solidFill>
                  <a:schemeClr val="tx1"/>
                </a:solidFill>
              </a:rPr>
              <a:t>,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RS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зградње </a:t>
            </a:r>
            <a:r>
              <a:rPr lang="sr-Cyrl-BA" sz="2000" dirty="0">
                <a:solidFill>
                  <a:schemeClr val="tx1"/>
                </a:solidFill>
              </a:rPr>
              <a:t>система и капацитета потребне инфраструктуре, и набавка опреме у циљу осавремењавање материјалних средстава у дијелу који се односи на </a:t>
            </a:r>
            <a:r>
              <a:rPr lang="ru-RU" sz="2000" dirty="0">
                <a:solidFill>
                  <a:schemeClr val="tx1"/>
                </a:solidFill>
              </a:rPr>
              <a:t>сакупљање, раздвајање, складиштење, поновно искоришћење, третман и одлагање амбалажног отпада</a:t>
            </a:r>
            <a:r>
              <a:rPr lang="sr-Cyrl-BA" sz="2000" dirty="0">
                <a:solidFill>
                  <a:schemeClr val="tx1"/>
                </a:solidFill>
              </a:rPr>
              <a:t>,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зрада </a:t>
            </a:r>
            <a:r>
              <a:rPr lang="sr-Cyrl-BA" sz="2000" dirty="0">
                <a:solidFill>
                  <a:schemeClr val="tx1"/>
                </a:solidFill>
              </a:rPr>
              <a:t>техничке документације за изградњу рециклажног дворишта или центра (мјеста) за сакупљање амбалажног оптада, </a:t>
            </a:r>
            <a:endParaRPr lang="en-US" sz="2000" dirty="0">
              <a:solidFill>
                <a:schemeClr val="tx1"/>
              </a:solidFill>
            </a:endParaRPr>
          </a:p>
          <a:p>
            <a:pPr marL="97155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е</a:t>
            </a:r>
            <a:r>
              <a:rPr lang="sr-Cyrl-BA" sz="2000" dirty="0" smtClean="0">
                <a:solidFill>
                  <a:schemeClr val="tx1"/>
                </a:solidFill>
              </a:rPr>
              <a:t>дукација </a:t>
            </a:r>
            <a:r>
              <a:rPr lang="sr-Cyrl-BA" sz="2000" dirty="0">
                <a:solidFill>
                  <a:schemeClr val="tx1"/>
                </a:solidFill>
              </a:rPr>
              <a:t>и јачање јавне свијести о питањима сепарисаног сакупљања амбалажног отпада и његове рециклаже односно поновне употребе. </a:t>
            </a:r>
            <a:r>
              <a:rPr lang="sr-Cyrl-BA" sz="2000" i="1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/>
          </a:bodyPr>
          <a:lstStyle/>
          <a:p>
            <a:pPr marL="457200" lvl="0" indent="-457200" algn="just">
              <a:buClrTx/>
              <a:buAutoNum type="arabicPeriod" startAt="2"/>
            </a:pPr>
            <a:r>
              <a:rPr lang="sr-Cyrl-BA" sz="2000" b="1" dirty="0" smtClean="0"/>
              <a:t>Заштита изворишта, водотокова и приобаља –</a:t>
            </a:r>
            <a:r>
              <a:rPr lang="sr-Cyrl-BA" sz="2000" dirty="0" smtClean="0"/>
              <a:t> о</a:t>
            </a:r>
            <a:r>
              <a:rPr lang="sr-Cyrl-RS" sz="2000" dirty="0" smtClean="0"/>
              <a:t>ва област обухвата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 </a:t>
            </a:r>
            <a:r>
              <a:rPr lang="sr-Cyrl-RS" sz="2000" dirty="0" smtClean="0"/>
              <a:t>пројекте који се односе на заштиту вода, те ће се у</a:t>
            </a:r>
            <a:r>
              <a:rPr lang="sr-Cyrl-BA" sz="2000" dirty="0" smtClean="0"/>
              <a:t> овој области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</a:t>
            </a:r>
            <a:r>
              <a:rPr lang="sr-Cyrl-BA" sz="2000" dirty="0" smtClean="0"/>
              <a:t> додјељивати средства за   суфинансирање програма и пројеката из</a:t>
            </a:r>
            <a:endParaRPr lang="hr-HR" sz="2000" dirty="0" smtClean="0"/>
          </a:p>
          <a:p>
            <a:pPr marL="0" lvl="0" indent="0" algn="just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</a:t>
            </a:r>
            <a:r>
              <a:rPr lang="sr-Cyrl-BA" sz="2000" dirty="0" smtClean="0"/>
              <a:t> </a:t>
            </a:r>
            <a:r>
              <a:rPr lang="hr-HR" sz="2000" dirty="0" smtClean="0"/>
              <a:t>  </a:t>
            </a:r>
            <a:r>
              <a:rPr lang="sr-Cyrl-BA" sz="2000" dirty="0" smtClean="0"/>
              <a:t>следећих подобласти:</a:t>
            </a:r>
            <a:endParaRPr lang="hr-HR" sz="2000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sz="2000" dirty="0" smtClean="0">
              <a:effectLst/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ч</a:t>
            </a:r>
            <a:r>
              <a:rPr lang="sr-Cyrl-BA" sz="2000" dirty="0" smtClean="0">
                <a:solidFill>
                  <a:schemeClr val="tx1"/>
                </a:solidFill>
              </a:rPr>
              <a:t>ишћење и уређење изворишта, водотокова и приобаља,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endParaRPr lang="sr-Cyrl-RS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и</a:t>
            </a:r>
            <a:r>
              <a:rPr lang="sr-Cyrl-BA" sz="2000" dirty="0" smtClean="0">
                <a:solidFill>
                  <a:schemeClr val="tx1"/>
                </a:solidFill>
              </a:rPr>
              <a:t>зрада техничке документације за заштиту изворишта и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914400" lvl="1" indent="-514350" algn="just">
              <a:buClrTx/>
              <a:buFont typeface="+mj-lt"/>
              <a:buAutoNum type="arabicParenR"/>
            </a:pPr>
            <a:r>
              <a:rPr lang="sr-Cyrl-BA" sz="2000" dirty="0">
                <a:solidFill>
                  <a:schemeClr val="tx1"/>
                </a:solidFill>
              </a:rPr>
              <a:t>е</a:t>
            </a:r>
            <a:r>
              <a:rPr lang="sr-Cyrl-BA" sz="2000" dirty="0" smtClean="0">
                <a:solidFill>
                  <a:schemeClr val="tx1"/>
                </a:solidFill>
              </a:rPr>
              <a:t>дукација и јачање јавне свијести о питањима заштите вода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109537" indent="0">
              <a:buClrTx/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216024"/>
          </a:xfrm>
        </p:spPr>
        <p:txBody>
          <a:bodyPr>
            <a:noAutofit/>
          </a:bodyPr>
          <a:lstStyle/>
          <a:p>
            <a:pPr algn="ctr"/>
            <a:r>
              <a:rPr lang="sr-Cyrl-CS" sz="2400" b="1" dirty="0" smtClean="0"/>
              <a:t>План расподјеле финансијских средстава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endParaRPr lang="en-US" sz="2400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920097"/>
              </p:ext>
            </p:extLst>
          </p:nvPr>
        </p:nvGraphicFramePr>
        <p:xfrm>
          <a:off x="107504" y="1124744"/>
          <a:ext cx="8856985" cy="5720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483"/>
                <a:gridCol w="3197772"/>
                <a:gridCol w="1372019"/>
                <a:gridCol w="1287612"/>
                <a:gridCol w="2447099"/>
              </a:tblGrid>
              <a:tr h="1140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РЕД. </a:t>
                      </a:r>
                      <a:endParaRPr lang="en-US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БР.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ПРОГРАМСКО ПОДРУЧЈЕ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ПЛАНИРАНА СРЕДСТВА (КМ)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ПЛАНИРАНА СРЕДСТВА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(y 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100" dirty="0">
                          <a:effectLst/>
                        </a:rPr>
                        <a:t>МАКСИМАЛНИ ИЗНОС СРЕДСТАВА КОЈИ СЕ МОЖЕ ДОДЈЕЛИТИ У ОКВИРУ ПОЈЕДИНАЧНОГ ПРОЈЕКТА/ПРОГРАМА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06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74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b="1" dirty="0">
                          <a:effectLst/>
                        </a:rPr>
                        <a:t>РАЗВОЈ СИСТЕМА ИНТЕГРИСАНОГ УПРАВЉАЊА АМБАЛАЖНИМ ОТПАДОМ У ЈЕДИНИЦИМА ЛОКАЛНЕ САМОУПАВЕ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738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Ј</a:t>
                      </a:r>
                      <a:r>
                        <a:rPr lang="sr-Cyrl-BA" sz="800" dirty="0">
                          <a:effectLst/>
                        </a:rPr>
                        <a:t>ачање система управљања амбалажом и амбалажним отпадом кроз финансирање активности на збрињавању и смањењу амбалажног отпада, са видљивим ефектима смањења амбалаже и амбалажног отпада на територији Републике Српске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300</a:t>
                      </a:r>
                      <a:r>
                        <a:rPr lang="sr-Cyrl-CS" sz="800" dirty="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22.22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089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marR="571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Изградње система и капацитета потребне инфраструктуре, и набавка опреме у циљу осавремењавање материјалних средстава у дијелу који се односи на </a:t>
                      </a:r>
                      <a:r>
                        <a:rPr lang="ru-RU" sz="800" kern="1200" dirty="0">
                          <a:effectLst/>
                        </a:rPr>
                        <a:t>сакупљање, раздвајање, складиштење, поновно искоришћење, третман и одлагање амбалажног отпада</a:t>
                      </a:r>
                      <a:endParaRPr lang="en-US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70</a:t>
                      </a:r>
                      <a:r>
                        <a:rPr lang="sr-Cyrl-CS" sz="800">
                          <a:effectLst/>
                        </a:rPr>
                        <a:t>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51.85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69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1.3.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Израда техничке документације за изградњу рециклажног дворишта или центра (мјеста) за сакупљање амбалажног оптада</a:t>
                      </a: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11.11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415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1.</a:t>
                      </a:r>
                      <a:r>
                        <a:rPr lang="en-US" sz="800" dirty="0">
                          <a:effectLst/>
                        </a:rPr>
                        <a:t>4</a:t>
                      </a:r>
                      <a:r>
                        <a:rPr lang="sr-Cyrl-CS" sz="80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Едукација и јачање јавне свијести о питањима сепарисаног сакупљања амбалажног отпада и његове рециклаже односно поновне употребе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3.70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46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b="1" dirty="0">
                          <a:effectLst/>
                        </a:rPr>
                        <a:t>ЗАШТИТА ИЗВОРИШТА, ВОДОТОКОВА И ПРИОБАЉА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74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2.1.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Чишћење и уређење изворишта, водотокова и приобаља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4.44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274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2.2.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Израда техничке документације за заштиту изворишта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4.44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326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2.</a:t>
                      </a:r>
                      <a:r>
                        <a:rPr lang="en-US" sz="800" dirty="0">
                          <a:effectLst/>
                        </a:rPr>
                        <a:t>3</a:t>
                      </a:r>
                      <a:r>
                        <a:rPr lang="sr-Cyrl-CS" sz="80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BA" sz="800" dirty="0">
                          <a:effectLst/>
                        </a:rPr>
                        <a:t>Едукација и јачање јавне свијести о питањима заштите вода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30</a:t>
                      </a:r>
                      <a:r>
                        <a:rPr lang="sr-Cyrl-CS" sz="800">
                          <a:effectLst/>
                        </a:rPr>
                        <a:t>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2.22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  <a:tr h="187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УКУПНО (у КМ):</a:t>
                      </a: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1,</a:t>
                      </a:r>
                      <a:r>
                        <a:rPr lang="en-US" sz="800" dirty="0">
                          <a:effectLst/>
                        </a:rPr>
                        <a:t>35</a:t>
                      </a:r>
                      <a:r>
                        <a:rPr lang="sr-Cyrl-CS" sz="800" dirty="0">
                          <a:effectLst/>
                        </a:rPr>
                        <a:t>0,000.00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100.00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00" marR="5530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6143625" y="3500438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bs-Latn-BA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18058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К</a:t>
            </a:r>
            <a:r>
              <a:rPr lang="sr-Cyrl-RS" sz="2400" b="1" dirty="0">
                <a:solidFill>
                  <a:schemeClr val="tx1"/>
                </a:solidFill>
              </a:rPr>
              <a:t>ор</a:t>
            </a:r>
            <a:r>
              <a:rPr lang="sr-Cyrl-RS" sz="2400" b="1" dirty="0" smtClean="0">
                <a:solidFill>
                  <a:schemeClr val="tx1"/>
                </a:solidFill>
              </a:rPr>
              <a:t>исници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sr-Cyrl-CS" sz="2000" dirty="0"/>
              <a:t>Право подношења пријава, односно право учешћа на овом јавном конкурсу по областима и подобластима имају подносиоци пријава како слиједи</a:t>
            </a:r>
            <a:r>
              <a:rPr lang="sr-Cyrl-CS" sz="20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1.1.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 </a:t>
            </a:r>
            <a:r>
              <a:rPr lang="sr-Cyrl-BA" sz="2000" i="1" u="sng" dirty="0">
                <a:solidFill>
                  <a:schemeClr val="tx1"/>
                </a:solidFill>
              </a:rPr>
              <a:t>правна лица која су обвезници система управљања амбалажом и амбалажним отпадом</a:t>
            </a:r>
            <a:r>
              <a:rPr lang="sr-Cyrl-BA" sz="2000" dirty="0">
                <a:solidFill>
                  <a:schemeClr val="tx1"/>
                </a:solidFill>
              </a:rPr>
              <a:t>; </a:t>
            </a:r>
            <a:endParaRPr lang="sr-Cyrl-BA" sz="2000" dirty="0" smtClean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endParaRPr lang="sr-Latn-RS" sz="2000" dirty="0" smtClean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r>
              <a:rPr lang="sr-Latn-RS" sz="2000" dirty="0">
                <a:solidFill>
                  <a:schemeClr val="tx1"/>
                </a:solidFill>
              </a:rPr>
              <a:t>1</a:t>
            </a:r>
            <a:r>
              <a:rPr lang="sr-Latn-RS" sz="2000" dirty="0" smtClean="0">
                <a:solidFill>
                  <a:schemeClr val="tx1"/>
                </a:solidFill>
              </a:rPr>
              <a:t>.2.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 </a:t>
            </a:r>
            <a:r>
              <a:rPr lang="sr-Cyrl-RS" sz="2000" i="1" u="sng" dirty="0">
                <a:solidFill>
                  <a:schemeClr val="tx1"/>
                </a:solidFill>
              </a:rPr>
              <a:t>правна лица чија је дјелатност пружање комуналних услуга, као и друга правна лица која се баве </a:t>
            </a:r>
            <a:r>
              <a:rPr lang="ru-RU" sz="2000" i="1" u="sng" dirty="0">
                <a:solidFill>
                  <a:schemeClr val="tx1"/>
                </a:solidFill>
              </a:rPr>
              <a:t>сакупљањем, раздвајањем, складиштењем, поновним искоришћењем, третманом и одлагањем амбалажног отпада</a:t>
            </a:r>
            <a:r>
              <a:rPr lang="sr-Cyrl-RS" sz="2000" i="1" u="sng" dirty="0">
                <a:solidFill>
                  <a:schemeClr val="tx1"/>
                </a:solidFill>
              </a:rPr>
              <a:t>, те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</a:t>
            </a:r>
            <a:r>
              <a:rPr lang="sr-Cyrl-CS" sz="2000" i="1" u="sng" dirty="0" smtClean="0">
                <a:solidFill>
                  <a:schemeClr val="tx1"/>
                </a:solidFill>
              </a:rPr>
              <a:t>градови</a:t>
            </a:r>
            <a:r>
              <a:rPr lang="sr-Latn-RS" sz="2000" i="1" u="sng" dirty="0" smtClean="0">
                <a:solidFill>
                  <a:schemeClr val="tx1"/>
                </a:solidFill>
              </a:rPr>
              <a:t>)</a:t>
            </a:r>
            <a:r>
              <a:rPr lang="sr-Cyrl-CS" sz="2000" dirty="0" smtClean="0">
                <a:solidFill>
                  <a:schemeClr val="tx1"/>
                </a:solidFill>
              </a:rPr>
              <a:t>;</a:t>
            </a:r>
            <a:endParaRPr lang="en-US" sz="2000" dirty="0">
              <a:solidFill>
                <a:schemeClr val="tx1"/>
              </a:solidFill>
            </a:endParaRPr>
          </a:p>
          <a:p>
            <a:pPr marL="0" lvl="1" indent="0" algn="just">
              <a:buNone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208296"/>
            <a:ext cx="8229600" cy="5676875"/>
          </a:xfrm>
        </p:spPr>
        <p:txBody>
          <a:bodyPr/>
          <a:lstStyle/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1.3.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градови) и </a:t>
            </a:r>
            <a:r>
              <a:rPr lang="sr-Cyrl-RS" sz="2000" i="1" u="sng" dirty="0">
                <a:solidFill>
                  <a:schemeClr val="tx1"/>
                </a:solidFill>
              </a:rPr>
              <a:t>правна лица чија је дјелатност пружање комуналних услуга</a:t>
            </a:r>
            <a:r>
              <a:rPr lang="sr-Cyrl-RS" sz="2000" dirty="0" smtClean="0">
                <a:solidFill>
                  <a:schemeClr val="tx1"/>
                </a:solidFill>
              </a:rPr>
              <a:t>;</a:t>
            </a:r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1.4.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sr-Cyrl-CS" sz="2000" i="1" u="sng" dirty="0">
                <a:solidFill>
                  <a:schemeClr val="tx1"/>
                </a:solidFill>
              </a:rPr>
              <a:t>организације цивилног друштва (удружења грађана, фондације и друге непрофитне организације) и </a:t>
            </a:r>
            <a:r>
              <a:rPr lang="en-US" sz="2000" i="1" u="sng" dirty="0">
                <a:solidFill>
                  <a:schemeClr val="tx1"/>
                </a:solidFill>
              </a:rPr>
              <a:t>физи</a:t>
            </a:r>
            <a:r>
              <a:rPr lang="sr-Cyrl-CS" sz="2000" i="1" u="sng" dirty="0">
                <a:solidFill>
                  <a:schemeClr val="tx1"/>
                </a:solidFill>
              </a:rPr>
              <a:t>чка лица</a:t>
            </a:r>
            <a:r>
              <a:rPr lang="sr-Cyrl-CS" sz="2000" dirty="0" smtClean="0">
                <a:solidFill>
                  <a:schemeClr val="tx1"/>
                </a:solidFill>
              </a:rPr>
              <a:t>;</a:t>
            </a:r>
          </a:p>
          <a:p>
            <a:pPr marL="0" lvl="1" indent="0" algn="just">
              <a:buNone/>
            </a:pPr>
            <a:r>
              <a:rPr lang="sr-Latn-RS" sz="2000" dirty="0" smtClean="0">
                <a:solidFill>
                  <a:schemeClr val="tx1"/>
                </a:solidFill>
              </a:rPr>
              <a:t>2.1. </a:t>
            </a:r>
            <a:r>
              <a:rPr lang="sr-Cyrl-CS" sz="2000" dirty="0" smtClean="0">
                <a:solidFill>
                  <a:schemeClr val="tx1"/>
                </a:solidFill>
              </a:rPr>
              <a:t>Право </a:t>
            </a:r>
            <a:r>
              <a:rPr lang="sr-Cyrl-CS" sz="2000" dirty="0">
                <a:solidFill>
                  <a:schemeClr val="tx1"/>
                </a:solidFill>
              </a:rPr>
              <a:t>подношења пријава, односно право учешћа на конкурсу у овој подобласти имају: </a:t>
            </a:r>
            <a:r>
              <a:rPr lang="en-US" sz="2000" i="1" u="sng" dirty="0">
                <a:solidFill>
                  <a:schemeClr val="tx1"/>
                </a:solidFill>
              </a:rPr>
              <a:t>јединице локалне самоуправе</a:t>
            </a:r>
            <a:r>
              <a:rPr lang="sr-Cyrl-CS" sz="2000" i="1" u="sng" dirty="0">
                <a:solidFill>
                  <a:schemeClr val="tx1"/>
                </a:solidFill>
              </a:rPr>
              <a:t> (општине и градови), привредна </a:t>
            </a:r>
            <a:r>
              <a:rPr lang="en-US" sz="2000" i="1" u="sng" dirty="0">
                <a:solidFill>
                  <a:schemeClr val="tx1"/>
                </a:solidFill>
              </a:rPr>
              <a:t>друштва и друг</a:t>
            </a:r>
            <a:r>
              <a:rPr lang="sr-Cyrl-CS" sz="2000" i="1" u="sng" dirty="0">
                <a:solidFill>
                  <a:schemeClr val="tx1"/>
                </a:solidFill>
              </a:rPr>
              <a:t>а</a:t>
            </a:r>
            <a:r>
              <a:rPr lang="en-US" sz="2000" i="1" u="sng" dirty="0">
                <a:solidFill>
                  <a:schemeClr val="tx1"/>
                </a:solidFill>
              </a:rPr>
              <a:t> правн</a:t>
            </a:r>
            <a:r>
              <a:rPr lang="sr-Cyrl-CS" sz="2000" i="1" u="sng" dirty="0">
                <a:solidFill>
                  <a:schemeClr val="tx1"/>
                </a:solidFill>
              </a:rPr>
              <a:t>а лица (јавне установе и сл)</a:t>
            </a:r>
            <a:r>
              <a:rPr lang="en-US" sz="2000" i="1" u="sng" dirty="0">
                <a:solidFill>
                  <a:schemeClr val="tx1"/>
                </a:solidFill>
              </a:rPr>
              <a:t>, </a:t>
            </a:r>
            <a:r>
              <a:rPr lang="sr-Cyrl-CS" sz="2000" i="1" u="sng" dirty="0">
                <a:solidFill>
                  <a:schemeClr val="tx1"/>
                </a:solidFill>
              </a:rPr>
              <a:t>предузетници</a:t>
            </a:r>
            <a:r>
              <a:rPr lang="en-US" sz="2000" i="1" u="sng" dirty="0">
                <a:solidFill>
                  <a:schemeClr val="tx1"/>
                </a:solidFill>
              </a:rPr>
              <a:t>, </a:t>
            </a:r>
            <a:r>
              <a:rPr lang="sr-Cyrl-CS" sz="2000" i="1" u="sng" dirty="0">
                <a:solidFill>
                  <a:schemeClr val="tx1"/>
                </a:solidFill>
              </a:rPr>
              <a:t>организације цивилног друштва (удружења грађана, фондације и друге непрофитне </a:t>
            </a:r>
            <a:r>
              <a:rPr lang="sr-Cyrl-CS" sz="2000" i="1" u="sng" dirty="0" smtClean="0">
                <a:solidFill>
                  <a:schemeClr val="tx1"/>
                </a:solidFill>
              </a:rPr>
              <a:t>организације</a:t>
            </a:r>
            <a:r>
              <a:rPr lang="sr-Latn-RS" sz="2000" i="1" u="sng" dirty="0">
                <a:solidFill>
                  <a:schemeClr val="tx1"/>
                </a:solidFill>
              </a:rPr>
              <a:t>)</a:t>
            </a:r>
            <a:r>
              <a:rPr lang="sr-Cyrl-CS" sz="2000" i="1" u="sng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sr-Latn-RS" sz="2000" dirty="0"/>
              <a:t>2.2. </a:t>
            </a:r>
            <a:r>
              <a:rPr lang="sr-Cyrl-CS" sz="2000" dirty="0"/>
              <a:t>Право подношења пријава, односно право учешћа на конкурсу у овој подобласти имају: </a:t>
            </a:r>
            <a:r>
              <a:rPr lang="en-US" sz="2000" i="1" u="sng" dirty="0"/>
              <a:t>јединице локалне самоуправе</a:t>
            </a:r>
            <a:r>
              <a:rPr lang="sr-Cyrl-CS" sz="2000" i="1" u="sng" dirty="0"/>
              <a:t> (општине и градови), и јавне установе и</a:t>
            </a:r>
            <a:endParaRPr lang="sr-Latn-RS" sz="2000" i="1" u="sng" dirty="0"/>
          </a:p>
          <a:p>
            <a:pPr marL="0" indent="0" algn="just">
              <a:buNone/>
            </a:pPr>
            <a:r>
              <a:rPr lang="sr-Latn-RS" sz="2000" dirty="0"/>
              <a:t>2.3. </a:t>
            </a:r>
            <a:r>
              <a:rPr lang="sr-Cyrl-CS" sz="2000" dirty="0"/>
              <a:t>Право подношења пријава, односно право учешћа на конкурсу у овој подобласти имају: </a:t>
            </a:r>
            <a:r>
              <a:rPr lang="sr-Cyrl-CS" sz="2000" i="1" u="sng" dirty="0"/>
              <a:t>организације цивилног друштва (удружења грађана, фондације и друге непрофитне организације) и </a:t>
            </a:r>
            <a:r>
              <a:rPr lang="en-US" sz="2000" i="1" u="sng" dirty="0"/>
              <a:t>физи</a:t>
            </a:r>
            <a:r>
              <a:rPr lang="sr-Cyrl-CS" sz="2000" i="1" u="sng" dirty="0"/>
              <a:t>чка лица</a:t>
            </a:r>
            <a:r>
              <a:rPr lang="sr-Latn-RS" sz="2000" dirty="0"/>
              <a:t>.</a:t>
            </a:r>
            <a:r>
              <a:rPr lang="sr-Latn-RS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marL="0" lvl="1" indent="0" algn="just">
              <a:buNone/>
            </a:pPr>
            <a:endParaRPr lang="en-US" sz="2000" i="1" u="sng" dirty="0"/>
          </a:p>
          <a:p>
            <a:pPr marL="0" lvl="1" indent="0" algn="just">
              <a:buNone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sr-Cyrl-RS" sz="2400" b="1" dirty="0" smtClean="0">
                <a:solidFill>
                  <a:schemeClr val="tx1"/>
                </a:solidFill>
              </a:rPr>
              <a:t>Услови које су подносиоци пријава дужни испунити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sr-Cyrl-BA" sz="2000" dirty="0"/>
              <a:t>Подносиоци пријава могу добити средства Фонда само ако</a:t>
            </a:r>
            <a:r>
              <a:rPr lang="sr-Cyrl-BA" sz="2000" dirty="0" smtClean="0"/>
              <a:t>:</a:t>
            </a:r>
          </a:p>
          <a:p>
            <a:pPr marL="109537" indent="0">
              <a:buNone/>
            </a:pPr>
            <a:endParaRPr lang="en-US" sz="2000" dirty="0"/>
          </a:p>
          <a:p>
            <a:pPr>
              <a:buClrTx/>
            </a:pPr>
            <a:r>
              <a:rPr lang="sr-Cyrl-BA" sz="2000" dirty="0"/>
              <a:t>имају сједиште/пребивалиште  у Републици Српској,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улажу властита средства у програме и пројекте у области заштите животне средине, енергетске ефикасности и обновљивих извора енергије,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прихвате услове заједничког учешћа у </a:t>
            </a:r>
            <a:r>
              <a:rPr lang="sr-Cyrl-BA" sz="2000" dirty="0" smtClean="0"/>
              <a:t>суфинан</a:t>
            </a:r>
            <a:r>
              <a:rPr lang="sr-Cyrl-RS" sz="2000" dirty="0"/>
              <a:t>с</a:t>
            </a:r>
            <a:r>
              <a:rPr lang="sr-Cyrl-BA" sz="2000" dirty="0" smtClean="0"/>
              <a:t>ирању </a:t>
            </a:r>
            <a:r>
              <a:rPr lang="sr-Cyrl-BA" sz="2000" dirty="0"/>
              <a:t>програма и пројеката за које се одобравају средства Фонда прописане опшим актима Фонда,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поднесу захтјев за кориштење средстава Фонда у складу са актима Фонда, 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склопе уговор са Фондом о заједничком улагању у програме и пројекте за које се одобравају средства Фонда, </a:t>
            </a:r>
            <a:endParaRPr lang="en-US" sz="2000" dirty="0"/>
          </a:p>
          <a:p>
            <a:pPr marL="109537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74035"/>
          </a:xfrm>
        </p:spPr>
        <p:txBody>
          <a:bodyPr/>
          <a:lstStyle/>
          <a:p>
            <a:pPr lvl="0">
              <a:buClrTx/>
            </a:pPr>
            <a:r>
              <a:rPr lang="sr-Cyrl-BA" sz="2000" dirty="0"/>
              <a:t>доставе доказе о изводивости улагања, те очекиваним позитивним ефектима који ће се остварити улагањем средстава Фонда,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доставе доказе обезбјеђења средтава Фонду уколико се пројекат не реализује под уговореним условима,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доставе доказ да могу финансијски пратити улагања (властитим учешћем) у пројекат и</a:t>
            </a:r>
            <a:endParaRPr lang="en-US" sz="2000" dirty="0"/>
          </a:p>
          <a:p>
            <a:pPr lvl="0">
              <a:buClrTx/>
            </a:pPr>
            <a:r>
              <a:rPr lang="sr-Cyrl-BA" sz="2000" dirty="0"/>
              <a:t>испуњавају и друге услове утврђене овим јавним конкурсом.</a:t>
            </a:r>
            <a:endParaRPr lang="en-US" sz="2000" dirty="0"/>
          </a:p>
          <a:p>
            <a:pPr marL="109537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Ekofond3</Template>
  <TotalTime>2680</TotalTime>
  <Words>2428</Words>
  <Application>Microsoft Office PowerPoint</Application>
  <PresentationFormat>On-screen Show (4:3)</PresentationFormat>
  <Paragraphs>213</Paragraphs>
  <Slides>22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 ЈАВНИ КОНКУРС  за додјељивање средстава за суфинансирање програма и пројеката из области заштите животне средине, за 2015 . годину  ИНФО ДАНИ  </vt:lpstr>
      <vt:lpstr>Одлука о расписивању Јавног конкурса </vt:lpstr>
      <vt:lpstr>PowerPoint Presentation</vt:lpstr>
      <vt:lpstr>PowerPoint Presentation</vt:lpstr>
      <vt:lpstr>План расподјеле финансијских средстава </vt:lpstr>
      <vt:lpstr>Корисници </vt:lpstr>
      <vt:lpstr>PowerPoint Presentation</vt:lpstr>
      <vt:lpstr>Услови које су подносиоци пријава дужни испунити</vt:lpstr>
      <vt:lpstr>PowerPoint Presentation</vt:lpstr>
      <vt:lpstr>Потребна документација – обавезни дио </vt:lpstr>
      <vt:lpstr>PowerPoint Presentation</vt:lpstr>
      <vt:lpstr>PowerPoint Presentation</vt:lpstr>
      <vt:lpstr>Додатна обавезна документација</vt:lpstr>
      <vt:lpstr>Необавезни дио </vt:lpstr>
      <vt:lpstr>Достављање понуда</vt:lpstr>
      <vt:lpstr>Основни критеријуми за избор пројеката</vt:lpstr>
      <vt:lpstr>PowerPoint Presentation</vt:lpstr>
      <vt:lpstr>PowerPoint Presentation</vt:lpstr>
      <vt:lpstr>Реализација прихваћених понуда</vt:lpstr>
      <vt:lpstr>Остале информације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РЕПУБЛИКА СРПСКА Фонд за заштиту животне средине</dc:title>
  <dc:creator>EC</dc:creator>
  <cp:lastModifiedBy>Ivana Tesanovic</cp:lastModifiedBy>
  <cp:revision>394</cp:revision>
  <dcterms:created xsi:type="dcterms:W3CDTF">2011-01-03T09:39:40Z</dcterms:created>
  <dcterms:modified xsi:type="dcterms:W3CDTF">2015-03-30T06:54:43Z</dcterms:modified>
</cp:coreProperties>
</file>